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527" r:id="rId5"/>
    <p:sldId id="437" r:id="rId6"/>
    <p:sldId id="474" r:id="rId7"/>
    <p:sldId id="478" r:id="rId8"/>
    <p:sldId id="499" r:id="rId9"/>
    <p:sldId id="500" r:id="rId10"/>
    <p:sldId id="502" r:id="rId11"/>
    <p:sldId id="503" r:id="rId12"/>
    <p:sldId id="504" r:id="rId13"/>
    <p:sldId id="505" r:id="rId14"/>
    <p:sldId id="516" r:id="rId15"/>
    <p:sldId id="512" r:id="rId16"/>
    <p:sldId id="523" r:id="rId17"/>
    <p:sldId id="524" r:id="rId18"/>
    <p:sldId id="525" r:id="rId19"/>
    <p:sldId id="517" r:id="rId20"/>
    <p:sldId id="518" r:id="rId21"/>
    <p:sldId id="519" r:id="rId22"/>
    <p:sldId id="526" r:id="rId23"/>
    <p:sldId id="513" r:id="rId24"/>
    <p:sldId id="522" r:id="rId25"/>
    <p:sldId id="520" r:id="rId26"/>
    <p:sldId id="521" r:id="rId27"/>
  </p:sldIdLst>
  <p:sldSz cx="9144000" cy="6858000" type="screen4x3"/>
  <p:notesSz cx="6797675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30235"/>
    <a:srgbClr val="61A534"/>
    <a:srgbClr val="0B9CDA"/>
    <a:srgbClr val="E43989"/>
    <a:srgbClr val="E70052"/>
    <a:srgbClr val="53297D"/>
    <a:srgbClr val="F16422"/>
    <a:srgbClr val="0C884A"/>
    <a:srgbClr val="FBC43A"/>
    <a:srgbClr val="BECE4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67" autoAdjust="0"/>
    <p:restoredTop sz="79216" autoAdjust="0"/>
  </p:normalViewPr>
  <p:slideViewPr>
    <p:cSldViewPr>
      <p:cViewPr varScale="1">
        <p:scale>
          <a:sx n="38" d="100"/>
          <a:sy n="38" d="100"/>
        </p:scale>
        <p:origin x="1589" y="4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6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43B86A4-F3FF-4E77-9979-4C82D798F2FE}" type="doc">
      <dgm:prSet loTypeId="urn:microsoft.com/office/officeart/2005/8/layout/gear1" loCatId="cycle" qsTypeId="urn:microsoft.com/office/officeart/2005/8/quickstyle/simple1" qsCatId="simple" csTypeId="urn:microsoft.com/office/officeart/2005/8/colors/accent1_2" csCatId="accent1" phldr="1"/>
      <dgm:spPr/>
    </dgm:pt>
    <dgm:pt modelId="{02F58A03-F803-43C2-A335-CC4A11EA7FEC}">
      <dgm:prSet phldrT="[文字]" custT="1"/>
      <dgm:spPr/>
      <dgm:t>
        <a:bodyPr/>
        <a:lstStyle/>
        <a:p>
          <a:r>
            <a:rPr lang="zh-TW" altLang="en-US" sz="2000" dirty="0"/>
            <a:t>全球消費者</a:t>
          </a:r>
          <a:br>
            <a:rPr lang="en-US" altLang="zh-TW" sz="2000" dirty="0"/>
          </a:br>
          <a:endParaRPr lang="en-US" altLang="zh-TW" sz="2000" dirty="0"/>
        </a:p>
      </dgm:t>
    </dgm:pt>
    <dgm:pt modelId="{89370FA3-3DA5-4588-A9E8-A1156F5F1EDF}" type="parTrans" cxnId="{4FC9A3C3-B26D-4D41-AD5B-6A2D4A1F7A88}">
      <dgm:prSet/>
      <dgm:spPr/>
      <dgm:t>
        <a:bodyPr/>
        <a:lstStyle/>
        <a:p>
          <a:endParaRPr lang="zh-TW" altLang="en-US"/>
        </a:p>
      </dgm:t>
    </dgm:pt>
    <dgm:pt modelId="{881A33C9-4FB0-4A31-85FD-42301677035F}" type="sibTrans" cxnId="{4FC9A3C3-B26D-4D41-AD5B-6A2D4A1F7A88}">
      <dgm:prSet/>
      <dgm:spPr/>
      <dgm:t>
        <a:bodyPr/>
        <a:lstStyle/>
        <a:p>
          <a:endParaRPr lang="zh-TW" altLang="en-US"/>
        </a:p>
      </dgm:t>
    </dgm:pt>
    <dgm:pt modelId="{C8A6C9CA-02EE-49B4-B040-32B4B1C2E1D6}" type="pres">
      <dgm:prSet presAssocID="{643B86A4-F3FF-4E77-9979-4C82D798F2FE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EED84761-8F13-4C74-934B-7BD88ECF901D}" type="pres">
      <dgm:prSet presAssocID="{02F58A03-F803-43C2-A335-CC4A11EA7FEC}" presName="gear1" presStyleLbl="node1" presStyleIdx="0" presStyleCnt="1" custScaleX="145695" custScaleY="141288" custLinFactNeighborX="3848" custLinFactNeighborY="1601">
        <dgm:presLayoutVars>
          <dgm:chMax val="1"/>
          <dgm:bulletEnabled val="1"/>
        </dgm:presLayoutVars>
      </dgm:prSet>
      <dgm:spPr/>
    </dgm:pt>
    <dgm:pt modelId="{B1B57035-3EC6-4372-ABA6-959913A5A021}" type="pres">
      <dgm:prSet presAssocID="{02F58A03-F803-43C2-A335-CC4A11EA7FEC}" presName="gear1srcNode" presStyleLbl="node1" presStyleIdx="0" presStyleCnt="1"/>
      <dgm:spPr/>
    </dgm:pt>
    <dgm:pt modelId="{1210A8BA-78FC-4317-AAC4-AD0775A9F751}" type="pres">
      <dgm:prSet presAssocID="{02F58A03-F803-43C2-A335-CC4A11EA7FEC}" presName="gear1dstNode" presStyleLbl="node1" presStyleIdx="0" presStyleCnt="1"/>
      <dgm:spPr/>
    </dgm:pt>
    <dgm:pt modelId="{DC863939-F8B7-40AB-A4D9-A619850042B7}" type="pres">
      <dgm:prSet presAssocID="{881A33C9-4FB0-4A31-85FD-42301677035F}" presName="connector1" presStyleLbl="sibTrans2D1" presStyleIdx="0" presStyleCnt="1" custAng="2617283" custFlipHor="1" custScaleX="121730" custScaleY="132848" custLinFactNeighborX="-18776" custLinFactNeighborY="7247"/>
      <dgm:spPr/>
    </dgm:pt>
  </dgm:ptLst>
  <dgm:cxnLst>
    <dgm:cxn modelId="{39F45E2D-3F44-4B44-B53A-B18A4A3FCE8D}" type="presOf" srcId="{02F58A03-F803-43C2-A335-CC4A11EA7FEC}" destId="{1210A8BA-78FC-4317-AAC4-AD0775A9F751}" srcOrd="2" destOrd="0" presId="urn:microsoft.com/office/officeart/2005/8/layout/gear1"/>
    <dgm:cxn modelId="{28FFE133-CFA4-4B82-A9E2-4DFC3BC27ED9}" type="presOf" srcId="{02F58A03-F803-43C2-A335-CC4A11EA7FEC}" destId="{B1B57035-3EC6-4372-ABA6-959913A5A021}" srcOrd="1" destOrd="0" presId="urn:microsoft.com/office/officeart/2005/8/layout/gear1"/>
    <dgm:cxn modelId="{656C7039-FE1C-4802-A783-B8156DC0A311}" type="presOf" srcId="{881A33C9-4FB0-4A31-85FD-42301677035F}" destId="{DC863939-F8B7-40AB-A4D9-A619850042B7}" srcOrd="0" destOrd="0" presId="urn:microsoft.com/office/officeart/2005/8/layout/gear1"/>
    <dgm:cxn modelId="{6283A850-AEAE-4CB1-8E80-B1C4A45E177A}" type="presOf" srcId="{02F58A03-F803-43C2-A335-CC4A11EA7FEC}" destId="{EED84761-8F13-4C74-934B-7BD88ECF901D}" srcOrd="0" destOrd="0" presId="urn:microsoft.com/office/officeart/2005/8/layout/gear1"/>
    <dgm:cxn modelId="{CFDBA1A7-45C7-4AC4-94EC-A52FCB138845}" type="presOf" srcId="{643B86A4-F3FF-4E77-9979-4C82D798F2FE}" destId="{C8A6C9CA-02EE-49B4-B040-32B4B1C2E1D6}" srcOrd="0" destOrd="0" presId="urn:microsoft.com/office/officeart/2005/8/layout/gear1"/>
    <dgm:cxn modelId="{4FC9A3C3-B26D-4D41-AD5B-6A2D4A1F7A88}" srcId="{643B86A4-F3FF-4E77-9979-4C82D798F2FE}" destId="{02F58A03-F803-43C2-A335-CC4A11EA7FEC}" srcOrd="0" destOrd="0" parTransId="{89370FA3-3DA5-4588-A9E8-A1156F5F1EDF}" sibTransId="{881A33C9-4FB0-4A31-85FD-42301677035F}"/>
    <dgm:cxn modelId="{88C1B0A0-E75F-4992-B4C9-F566C49A1A91}" type="presParOf" srcId="{C8A6C9CA-02EE-49B4-B040-32B4B1C2E1D6}" destId="{EED84761-8F13-4C74-934B-7BD88ECF901D}" srcOrd="0" destOrd="0" presId="urn:microsoft.com/office/officeart/2005/8/layout/gear1"/>
    <dgm:cxn modelId="{F25AF0AD-ADD7-4753-876B-A9F900F2C333}" type="presParOf" srcId="{C8A6C9CA-02EE-49B4-B040-32B4B1C2E1D6}" destId="{B1B57035-3EC6-4372-ABA6-959913A5A021}" srcOrd="1" destOrd="0" presId="urn:microsoft.com/office/officeart/2005/8/layout/gear1"/>
    <dgm:cxn modelId="{D403E3AA-6479-46BE-9CAD-331CAC57C2CD}" type="presParOf" srcId="{C8A6C9CA-02EE-49B4-B040-32B4B1C2E1D6}" destId="{1210A8BA-78FC-4317-AAC4-AD0775A9F751}" srcOrd="2" destOrd="0" presId="urn:microsoft.com/office/officeart/2005/8/layout/gear1"/>
    <dgm:cxn modelId="{C53A3FCA-B443-45C0-9EE3-823C374506EE}" type="presParOf" srcId="{C8A6C9CA-02EE-49B4-B040-32B4B1C2E1D6}" destId="{DC863939-F8B7-40AB-A4D9-A619850042B7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ED84761-8F13-4C74-934B-7BD88ECF901D}">
      <dsp:nvSpPr>
        <dsp:cNvPr id="0" name=""/>
        <dsp:cNvSpPr/>
      </dsp:nvSpPr>
      <dsp:spPr>
        <a:xfrm>
          <a:off x="360041" y="360041"/>
          <a:ext cx="2394210" cy="2321790"/>
        </a:xfrm>
        <a:prstGeom prst="gear9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zh-TW" altLang="en-US" sz="2000" kern="1200" dirty="0"/>
            <a:t>全球消費者</a:t>
          </a:r>
          <a:br>
            <a:rPr lang="en-US" altLang="zh-TW" sz="2000" kern="1200" dirty="0"/>
          </a:br>
          <a:endParaRPr lang="en-US" altLang="zh-TW" sz="2000" kern="1200" dirty="0"/>
        </a:p>
      </dsp:txBody>
      <dsp:txXfrm>
        <a:off x="835971" y="903909"/>
        <a:ext cx="1442350" cy="1193448"/>
      </dsp:txXfrm>
    </dsp:sp>
    <dsp:sp modelId="{DC863939-F8B7-40AB-A4D9-A619850042B7}">
      <dsp:nvSpPr>
        <dsp:cNvPr id="0" name=""/>
        <dsp:cNvSpPr/>
      </dsp:nvSpPr>
      <dsp:spPr>
        <a:xfrm rot="18982717" flipH="1">
          <a:off x="119702" y="223460"/>
          <a:ext cx="2460483" cy="2685207"/>
        </a:xfrm>
        <a:prstGeom prst="circularArrow">
          <a:avLst>
            <a:gd name="adj1" fmla="val 4878"/>
            <a:gd name="adj2" fmla="val 312630"/>
            <a:gd name="adj3" fmla="val 3033850"/>
            <a:gd name="adj4" fmla="val 15376336"/>
            <a:gd name="adj5" fmla="val 5691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356C00-68F9-4D56-8B58-8C99DECDC468}" type="datetimeFigureOut">
              <a:rPr lang="zh-TW" altLang="en-US" smtClean="0"/>
              <a:pPr/>
              <a:t>2019/5/15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2C953-95C5-46DC-8928-B19C6F28D63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1550562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49688" y="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F179BA-1803-4132-9813-C8F573462654}" type="datetimeFigureOut">
              <a:rPr lang="zh-TW" altLang="en-US" smtClean="0"/>
              <a:pPr/>
              <a:t>2019/5/15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79450" y="4715951"/>
            <a:ext cx="5438775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49688" y="9428711"/>
            <a:ext cx="2946400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A1FD693-D65F-4BAB-BD04-5424AF6F265A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78938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在全球約有</a:t>
            </a:r>
            <a:r>
              <a:rPr lang="en-US" altLang="zh-TW" dirty="0"/>
              <a:t>7</a:t>
            </a:r>
            <a:r>
              <a:rPr lang="zh-TW" altLang="en-US" dirty="0"/>
              <a:t>億</a:t>
            </a:r>
            <a:r>
              <a:rPr lang="en-US" altLang="zh-TW" dirty="0"/>
              <a:t>9</a:t>
            </a:r>
            <a:r>
              <a:rPr lang="zh-TW" altLang="en-US" dirty="0"/>
              <a:t>千</a:t>
            </a:r>
            <a:r>
              <a:rPr lang="en-US" altLang="zh-TW" dirty="0"/>
              <a:t>5</a:t>
            </a:r>
            <a:r>
              <a:rPr lang="zh-TW" altLang="en-US" dirty="0"/>
              <a:t>百萬人，即每</a:t>
            </a:r>
            <a:r>
              <a:rPr lang="en-US" altLang="zh-TW" dirty="0"/>
              <a:t>9</a:t>
            </a:r>
            <a:r>
              <a:rPr lang="zh-TW" altLang="en-US" dirty="0"/>
              <a:t>個人就有</a:t>
            </a:r>
            <a:r>
              <a:rPr lang="en-US" altLang="zh-TW" dirty="0"/>
              <a:t>1</a:t>
            </a:r>
            <a:r>
              <a:rPr lang="zh-TW" altLang="en-US" dirty="0"/>
              <a:t>人挨餓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飢餓的人在那裡？</a:t>
            </a:r>
            <a:r>
              <a:rPr lang="en-US" altLang="zh-TW" dirty="0"/>
              <a:t>98%</a:t>
            </a:r>
            <a:r>
              <a:rPr lang="zh-TW" altLang="en-US" dirty="0"/>
              <a:t>（</a:t>
            </a:r>
            <a:r>
              <a:rPr lang="en-US" altLang="zh-TW" dirty="0"/>
              <a:t>7</a:t>
            </a:r>
            <a:r>
              <a:rPr lang="zh-TW" altLang="en-US" dirty="0"/>
              <a:t>億</a:t>
            </a:r>
            <a:r>
              <a:rPr lang="en-US" altLang="zh-TW" dirty="0"/>
              <a:t>8</a:t>
            </a:r>
            <a:r>
              <a:rPr lang="zh-TW" altLang="en-US" dirty="0"/>
              <a:t>千萬人</a:t>
            </a:r>
            <a:r>
              <a:rPr lang="en-US" altLang="zh-TW" dirty="0"/>
              <a:t>)</a:t>
            </a:r>
            <a:r>
              <a:rPr lang="zh-TW" altLang="en-US" dirty="0"/>
              <a:t>在發展中國家；</a:t>
            </a:r>
            <a:r>
              <a:rPr lang="zh-TW" altLang="en-US" baseline="0" dirty="0"/>
              <a:t>大部分集中在</a:t>
            </a:r>
            <a:r>
              <a:rPr lang="zh-TW" altLang="en-US" dirty="0"/>
              <a:t>亞洲和非洲　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90614DF-2649-4322-95C6-618D252AF87E}" type="slidenum">
              <a:rPr lang="en-US" altLang="zh-TW" smtClean="0"/>
              <a:pPr>
                <a:defRPr/>
              </a:pPr>
              <a:t>2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成功例子：</a:t>
            </a:r>
            <a:endParaRPr lang="en-US" altLang="zh-TW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通用磨坊承諾採取行動改善氣候變化  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2014-07-29   http://www.oxfam.org.hk/tc/news_2500.aspx</a:t>
            </a:r>
            <a:endParaRPr lang="zh-TW" altLang="en-US" sz="1200" b="0" i="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家樂氏公布應對氣候變化行動承諾</a:t>
            </a:r>
            <a:r>
              <a:rPr lang="en-US" altLang="zh-TW" sz="1200" b="0" i="0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2014-08-13  </a:t>
            </a:r>
            <a:r>
              <a:rPr lang="en-US" altLang="zh-TW" b="0" dirty="0"/>
              <a:t>http://www.oxfam.org.hk/tc/news_2516.aspx</a:t>
            </a:r>
            <a:endParaRPr lang="zh-TW" altLang="en-US" b="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CDB25-D783-4AA4-BC06-FA61C81AA30F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5CDB25-D783-4AA4-BC06-FA61C81AA30F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重點：五個方法，並非戒條，而是協助我們以公平和可持續的角度，看待我們的食物。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相關數據</a:t>
            </a:r>
            <a:r>
              <a:rPr lang="en-US" altLang="zh-TW" dirty="0"/>
              <a:t>/</a:t>
            </a:r>
            <a:r>
              <a:rPr lang="zh-TW" altLang="en-US" dirty="0"/>
              <a:t>進一步資料，可參考</a:t>
            </a:r>
            <a:r>
              <a:rPr lang="en-US" altLang="zh-TW" dirty="0"/>
              <a:t>《</a:t>
            </a:r>
            <a:r>
              <a:rPr lang="zh-TW" altLang="en-US" dirty="0"/>
              <a:t>糧食蛻變</a:t>
            </a:r>
            <a:r>
              <a:rPr lang="en-US" altLang="zh-TW" dirty="0"/>
              <a:t>》</a:t>
            </a:r>
            <a:r>
              <a:rPr lang="zh-TW" altLang="en-US" dirty="0"/>
              <a:t>，例如：</a:t>
            </a:r>
            <a:endParaRPr lang="en-US" altLang="zh-TW" dirty="0"/>
          </a:p>
          <a:p>
            <a:endParaRPr lang="en-US" altLang="zh-TW" dirty="0"/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 假如我們都珍惜食物，以最適當的方法儲存蘋果，購物時先三思，上述六個國家每年便可以少浪費</a:t>
            </a:r>
            <a:r>
              <a:rPr kumimoji="1" 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53</a:t>
            </a:r>
            <a:r>
              <a:rPr kumimoji="1" lang="zh-TW" alt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億個蘋果，將這些蘋果排列起來足以環繞地球九圈。</a:t>
            </a:r>
            <a:endParaRPr kumimoji="1" lang="en-US" altLang="zh-TW" sz="1200" kern="1200" dirty="0">
              <a:solidFill>
                <a:schemeClr val="tx1"/>
              </a:solidFill>
              <a:latin typeface="Arial" charset="0"/>
              <a:ea typeface="新細明體" pitchFamily="18" charset="-12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zh-TW" alt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 一樣的食材、相同的廚具，但配上不同的煮食方式，就足以減低烹飪過程中的能源消耗。譬如以鍋煮菜時，水只需剛好蓋過蔬菜；利用平底鍋，並於煮食時蓋上鍋蓋；水沸後馬上減慢火力，只要依循這些簡單方法，便可節省高達</a:t>
            </a:r>
            <a:r>
              <a:rPr kumimoji="1" 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70%</a:t>
            </a:r>
            <a:r>
              <a:rPr kumimoji="1" lang="zh-TW" alt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的能源。</a:t>
            </a:r>
            <a:endParaRPr kumimoji="1" lang="en-US" altLang="zh-TW" sz="1200" kern="1200" dirty="0">
              <a:solidFill>
                <a:schemeClr val="tx1"/>
              </a:solidFill>
              <a:latin typeface="Arial" charset="0"/>
              <a:ea typeface="新細明體" pitchFamily="18" charset="-120"/>
              <a:cs typeface="+mn-cs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TW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 </a:t>
            </a:r>
            <a:r>
              <a:rPr kumimoji="1" lang="zh-TW" alt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在巴西、西班牙、英國和美國的城市，假如每人每月選購兩排的巧克力都是公平貿易巧克力，那麼每年就可售出超過</a:t>
            </a:r>
            <a:r>
              <a:rPr kumimoji="1" 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125</a:t>
            </a:r>
            <a:r>
              <a:rPr kumimoji="1" lang="zh-TW" alt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億排公平貿易巧克力，間接保障超過</a:t>
            </a:r>
            <a:r>
              <a:rPr kumimoji="1" 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9</a:t>
            </a:r>
            <a:r>
              <a:rPr kumimoji="1" lang="zh-TW" alt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萬個小規模可可小農一年的生計。</a:t>
            </a: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1" lang="en-US" altLang="zh-TW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 </a:t>
            </a:r>
            <a:r>
              <a:rPr kumimoji="1" lang="zh-TW" altLang="en-US" sz="1200" kern="1200" dirty="0">
                <a:solidFill>
                  <a:schemeClr val="tx1"/>
                </a:solidFill>
                <a:latin typeface="Arial" charset="0"/>
                <a:ea typeface="新細明體" pitchFamily="18" charset="-120"/>
                <a:cs typeface="+mn-cs"/>
              </a:rPr>
              <a:t>關於公平貿易：公平貿易能確保小農獲得合理及應有的回報，邁向自給自足及經濟自主的方向，因此只要可可小農能夠以公平價格出售其農產品，他們便能在全球糧食價格波動的環境下，仍能夠獲得足夠的收入養活家人。</a:t>
            </a:r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CB9D04-D566-4AD6-A503-5F95505F05DC}" type="slidenum">
              <a:rPr lang="en-US" altLang="zh-TW" smtClean="0"/>
              <a:pPr/>
              <a:t>20</a:t>
            </a:fld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全球每</a:t>
            </a:r>
            <a:r>
              <a:rPr lang="en-US" altLang="zh-TW" dirty="0"/>
              <a:t>9</a:t>
            </a:r>
            <a:r>
              <a:rPr lang="zh-TW" altLang="en-US" dirty="0"/>
              <a:t>個人就有</a:t>
            </a:r>
            <a:r>
              <a:rPr lang="en-US" altLang="zh-TW" dirty="0"/>
              <a:t>1</a:t>
            </a:r>
            <a:r>
              <a:rPr lang="zh-TW" altLang="en-US" dirty="0"/>
              <a:t>人挨餓</a:t>
            </a:r>
            <a:r>
              <a:rPr lang="en-US" altLang="zh-TW" baseline="0" dirty="0"/>
              <a:t> 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飢餓的人在那裡？</a:t>
            </a:r>
            <a:r>
              <a:rPr lang="en-US" altLang="zh-TW" dirty="0"/>
              <a:t>98%</a:t>
            </a:r>
            <a:r>
              <a:rPr lang="zh-TW" altLang="en-US" dirty="0"/>
              <a:t>（</a:t>
            </a:r>
            <a:r>
              <a:rPr lang="en-US" altLang="zh-TW" dirty="0"/>
              <a:t>7</a:t>
            </a:r>
            <a:r>
              <a:rPr lang="zh-TW" altLang="en-US" dirty="0"/>
              <a:t>億</a:t>
            </a:r>
            <a:r>
              <a:rPr lang="en-US" altLang="zh-TW" dirty="0"/>
              <a:t>8</a:t>
            </a:r>
            <a:r>
              <a:rPr lang="zh-TW" altLang="en-US" dirty="0"/>
              <a:t>千萬人</a:t>
            </a:r>
            <a:r>
              <a:rPr lang="en-US" altLang="zh-TW" dirty="0"/>
              <a:t>)</a:t>
            </a:r>
            <a:r>
              <a:rPr lang="zh-TW" altLang="en-US" dirty="0"/>
              <a:t>在發展中國家；</a:t>
            </a:r>
            <a:r>
              <a:rPr lang="zh-TW" altLang="en-US" baseline="0" dirty="0"/>
              <a:t>大部分集中在</a:t>
            </a:r>
            <a:r>
              <a:rPr lang="zh-TW" altLang="en-US" dirty="0"/>
              <a:t>亞洲和非洲　</a:t>
            </a: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b="0" dirty="0"/>
              <a:t>在全球</a:t>
            </a:r>
            <a:r>
              <a:rPr lang="zh-TW" altLang="en-US" sz="1200" b="0" dirty="0">
                <a:solidFill>
                  <a:srgbClr val="669900"/>
                </a:solidFill>
              </a:rPr>
              <a:t>近八億</a:t>
            </a:r>
            <a:r>
              <a:rPr lang="zh-TW" altLang="en-US" sz="1200" b="0" dirty="0"/>
              <a:t>飢餓人口當中，有八成人，都是生活在農村的</a:t>
            </a:r>
            <a:r>
              <a:rPr lang="zh-TW" altLang="en-US" sz="1200" b="0" dirty="0">
                <a:solidFill>
                  <a:srgbClr val="669900"/>
                </a:solidFill>
              </a:rPr>
              <a:t>小型糧食生產者</a:t>
            </a:r>
            <a:r>
              <a:rPr lang="zh-TW" altLang="en-US" sz="1200" b="0" dirty="0"/>
              <a:t>，包括小農、漁民、牧民及貧僱農，六成都是</a:t>
            </a:r>
            <a:r>
              <a:rPr lang="zh-TW" altLang="en-US" sz="1200" b="0" dirty="0">
                <a:solidFill>
                  <a:srgbClr val="669900"/>
                </a:solidFill>
              </a:rPr>
              <a:t>女性</a:t>
            </a:r>
            <a:r>
              <a:rPr lang="zh-TW" altLang="en-US" sz="1200" b="0" dirty="0"/>
              <a:t>。 他們和她們每日被大自然天然資源圍繞，但卻仍要捱餓。</a:t>
            </a:r>
            <a:endParaRPr lang="en-US" altLang="zh-TW" sz="1200" b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TW" sz="1200" b="1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1200" dirty="0"/>
              <a:t>主要原因並非全球糧食生產不足，而是現時世界上，很多生產糧食和發展經濟的方式，都在加劇</a:t>
            </a:r>
            <a:r>
              <a:rPr lang="zh-TW" altLang="en-US" sz="1200" b="1" dirty="0">
                <a:solidFill>
                  <a:srgbClr val="FF0000"/>
                </a:solidFill>
              </a:rPr>
              <a:t>不公平</a:t>
            </a:r>
            <a:r>
              <a:rPr lang="zh-TW" altLang="en-US" sz="1200" dirty="0"/>
              <a:t>，並在</a:t>
            </a:r>
            <a:r>
              <a:rPr lang="zh-TW" altLang="en-US" sz="1200" b="1" dirty="0">
                <a:solidFill>
                  <a:srgbClr val="FF0000"/>
                </a:solidFill>
              </a:rPr>
              <a:t>耗用有限的地球資源</a:t>
            </a:r>
            <a:r>
              <a:rPr lang="zh-TW" altLang="en-US" sz="1200" dirty="0"/>
              <a:t>，不單未能令全球人都吃得飽，反而令人捱餓。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D693-D65F-4BAB-BD04-5424AF6F265A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457200" indent="-457200" eaLnBrk="1" hangingPunct="1">
              <a:buFont typeface="+mj-lt"/>
              <a:buAutoNum type="arabicPeriod"/>
            </a:pPr>
            <a:r>
              <a:rPr lang="zh-TW" altLang="en-US" sz="2000" dirty="0"/>
              <a:t>糧價越高，</a:t>
            </a:r>
            <a:r>
              <a:rPr lang="zh-TW" altLang="en-US" sz="2000" b="1" dirty="0">
                <a:solidFill>
                  <a:srgbClr val="61A534"/>
                </a:solidFill>
              </a:rPr>
              <a:t>貧窮人購買食物能力越低</a:t>
            </a:r>
            <a:r>
              <a:rPr lang="en-US" altLang="zh-TW" sz="2000" b="1" dirty="0">
                <a:solidFill>
                  <a:srgbClr val="61A534"/>
                </a:solidFill>
                <a:ea typeface="新細明體" charset="-120"/>
              </a:rPr>
              <a:t>:</a:t>
            </a:r>
          </a:p>
          <a:p>
            <a:pPr lvl="1"/>
            <a:r>
              <a:rPr lang="zh-TW" altLang="en-US" sz="1600" dirty="0">
                <a:ea typeface="新細明體" charset="-120"/>
              </a:rPr>
              <a:t>發展中國家的人民在食物的開支最高可佔其收入的</a:t>
            </a:r>
            <a:r>
              <a:rPr lang="en-US" altLang="zh-TW" sz="1600" dirty="0">
                <a:ea typeface="新細明體" charset="-120"/>
              </a:rPr>
              <a:t> 75%</a:t>
            </a:r>
          </a:p>
          <a:p>
            <a:pPr marL="457200" indent="-457200" eaLnBrk="1" hangingPunct="1">
              <a:buFont typeface="+mj-lt"/>
              <a:buAutoNum type="arabicPeriod"/>
            </a:pPr>
            <a:r>
              <a:rPr lang="zh-TW" altLang="en-US" sz="2000" dirty="0">
                <a:ea typeface="新細明體" charset="-120"/>
              </a:rPr>
              <a:t>種植的困難</a:t>
            </a:r>
            <a:r>
              <a:rPr lang="en-US" altLang="zh-TW" sz="2000" dirty="0">
                <a:ea typeface="新細明體" charset="-120"/>
              </a:rPr>
              <a:t>:</a:t>
            </a:r>
          </a:p>
          <a:p>
            <a:pPr lvl="1"/>
            <a:r>
              <a:rPr lang="zh-TW" altLang="en-US" sz="1600" dirty="0">
                <a:ea typeface="新細明體" charset="-120"/>
              </a:rPr>
              <a:t>糧食市場價格動蘯，令小農</a:t>
            </a:r>
            <a:r>
              <a:rPr lang="zh-TW" altLang="en-US" sz="1600" b="1" dirty="0">
                <a:solidFill>
                  <a:srgbClr val="61A534"/>
                </a:solidFill>
                <a:ea typeface="新細明體" charset="-120"/>
              </a:rPr>
              <a:t>難以決定在農田上應如何投入資源</a:t>
            </a:r>
            <a:r>
              <a:rPr lang="zh-TW" altLang="en-US" sz="1600" dirty="0">
                <a:ea typeface="新細明體" charset="-120"/>
              </a:rPr>
              <a:t>，以確保收成有所回報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D693-D65F-4BAB-BD04-5424AF6F265A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D693-D65F-4BAB-BD04-5424AF6F265A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989864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en-US" sz="1200" dirty="0">
                <a:solidFill>
                  <a:srgbClr val="000000"/>
                </a:solidFill>
              </a:rPr>
              <a:t>可請同學猜猜這十大食品公司操控著多少個品牌。</a:t>
            </a:r>
            <a:br>
              <a:rPr lang="en-US" altLang="zh-TW" sz="1200" dirty="0">
                <a:solidFill>
                  <a:srgbClr val="000000"/>
                </a:solidFill>
              </a:rPr>
            </a:br>
            <a:r>
              <a:rPr lang="zh-TW" altLang="en-US" sz="1200" dirty="0">
                <a:solidFill>
                  <a:srgbClr val="000000"/>
                </a:solidFill>
              </a:rPr>
              <a:t>可請幾個同學說出喜歡的零食，再看看在不在其中。</a:t>
            </a:r>
            <a:endParaRPr lang="en-US" altLang="zh-TW" sz="1200" dirty="0">
              <a:solidFill>
                <a:srgbClr val="000000"/>
              </a:solidFill>
            </a:endParaRPr>
          </a:p>
          <a:p>
            <a:pPr marL="0" indent="0">
              <a:buNone/>
            </a:pPr>
            <a:endParaRPr lang="en-US" altLang="zh-TW" sz="1200" dirty="0">
              <a:solidFill>
                <a:srgbClr val="000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D693-D65F-4BAB-BD04-5424AF6F265A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為何他們會有這麼高利潤？</a:t>
            </a:r>
            <a:br>
              <a:rPr lang="en-US" altLang="zh-TW" dirty="0"/>
            </a:br>
            <a:r>
              <a:rPr lang="zh-TW" altLang="en-US" dirty="0"/>
              <a:t>猜猜每個齒輪的收入比例。</a:t>
            </a:r>
            <a:endParaRPr lang="zh-HK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D693-D65F-4BAB-BD04-5424AF6F265A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0666703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dirty="0"/>
              <a:t>除了靠各國政府和企業的力量之外，作為消費者和公民社會一分子的我們，只要在生活中作出改變，同樣能夠為改變未來作出重大貢獻</a:t>
            </a:r>
            <a:r>
              <a:rPr lang="en-US" altLang="zh-TW" sz="1200" dirty="0"/>
              <a:t>﹗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D693-D65F-4BAB-BD04-5424AF6F265A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「品牌背後」倡議運動是樂施會</a:t>
            </a:r>
            <a:r>
              <a:rPr lang="en-US" altLang="zh-TW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</a:t>
            </a:r>
            <a:r>
              <a:rPr lang="zh-TW" altLang="en-US" sz="1200" b="0" i="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糧食公義運動的一部分，旨在為購買和享用這些產品的消費者提供資訊，讓他們可以監察十大公司，為其供應鏈中所發生的事情負責。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D693-D65F-4BAB-BD04-5424AF6F265A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評分表審視七個議題，每一個的比重相同。該七個議題為：</a:t>
            </a:r>
          </a:p>
          <a:p>
            <a:endParaRPr lang="zh-TW" altLang="en-US" dirty="0"/>
          </a:p>
          <a:p>
            <a:r>
              <a:rPr lang="zh-TW" altLang="en-US" dirty="0"/>
              <a:t>透明度──在企業層面的透明度</a:t>
            </a:r>
          </a:p>
          <a:p>
            <a:r>
              <a:rPr lang="zh-TW" altLang="en-US" dirty="0"/>
              <a:t>婦女──在供應鏈中的農場女工及小規模女性生產者</a:t>
            </a:r>
          </a:p>
          <a:p>
            <a:r>
              <a:rPr lang="zh-TW" altLang="en-US" dirty="0"/>
              <a:t>農場工人──供應鏈中的農場工人</a:t>
            </a:r>
          </a:p>
          <a:p>
            <a:r>
              <a:rPr lang="zh-TW" altLang="en-US" dirty="0"/>
              <a:t>小農戶──種植農產品的小農戶</a:t>
            </a:r>
          </a:p>
          <a:p>
            <a:r>
              <a:rPr lang="zh-TW" altLang="en-US" dirty="0"/>
              <a:t>土地──包括土地權益、取得土地的機會及土地的可持續運用</a:t>
            </a:r>
          </a:p>
          <a:p>
            <a:r>
              <a:rPr lang="zh-TW" altLang="en-US" dirty="0"/>
              <a:t>水資源──包括水資源的權益、取得水資源的機會及水資源的可持續運用</a:t>
            </a:r>
          </a:p>
          <a:p>
            <a:r>
              <a:rPr lang="zh-TW" altLang="en-US" dirty="0"/>
              <a:t>氣候變化──包括減少排放溫室氣體及協助農民適應氣候變化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1FD693-D65F-4BAB-BD04-5424AF6F265A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標題投影片">
    <p:bg>
      <p:bgPr>
        <a:blipFill dpi="0" rotWithShape="0">
          <a:blip r:embed="rId2" cstate="screen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37100"/>
            <a:ext cx="8380412" cy="504825"/>
          </a:xfrm>
        </p:spPr>
        <p:txBody>
          <a:bodyPr lIns="0" tIns="0" rIns="0" bIns="0"/>
          <a:lstStyle>
            <a:lvl1pPr marL="0" indent="0">
              <a:buFontTx/>
              <a:buNone/>
              <a:defRPr b="1" cap="all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r>
              <a:rPr lang="en-GB" altLang="zh-TW" dirty="0"/>
              <a:t>CLICK TO EDIT MASTER SUBTITLE</a:t>
            </a:r>
          </a:p>
        </p:txBody>
      </p:sp>
      <p:pic>
        <p:nvPicPr>
          <p:cNvPr id="7" name="Picture 1" descr="logo-white-vertical.psd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文字版面配置區 8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237312"/>
            <a:ext cx="3960440" cy="360040"/>
          </a:xfr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Type Presentation Author Here</a:t>
            </a:r>
            <a:endParaRPr lang="zh-TW" altLang="en-US" dirty="0"/>
          </a:p>
        </p:txBody>
      </p:sp>
      <p:sp>
        <p:nvSpPr>
          <p:cNvPr id="10" name="文字版面配置區 8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6237312"/>
            <a:ext cx="2160240" cy="360040"/>
          </a:xfr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Date</a:t>
            </a:r>
            <a:endParaRPr lang="zh-TW" altLang="en-US" dirty="0"/>
          </a:p>
        </p:txBody>
      </p:sp>
      <p:sp>
        <p:nvSpPr>
          <p:cNvPr id="11" name="文字版面配置區 10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2852936"/>
            <a:ext cx="8497887" cy="1655762"/>
          </a:xfrm>
        </p:spPr>
        <p:txBody>
          <a:bodyPr/>
          <a:lstStyle>
            <a:lvl1pPr>
              <a:buNone/>
              <a:defRPr lang="zh-TW" altLang="en-US" sz="6000" b="1" i="0" cap="all" baseline="0" smtClean="0">
                <a:solidFill>
                  <a:schemeClr val="bg1"/>
                </a:solidFill>
                <a:latin typeface="Oxfam Global Headline" pitchFamily="34" charset="0"/>
                <a:ea typeface="細明體" pitchFamily="49" charset="-120"/>
              </a:defRPr>
            </a:lvl1pPr>
          </a:lstStyle>
          <a:p>
            <a:pPr lvl="0"/>
            <a:r>
              <a:rPr lang="zh-TW" altLang="en-US" dirty="0">
                <a:latin typeface="+mj-lt"/>
              </a:rPr>
              <a:t>標題 </a:t>
            </a:r>
            <a:r>
              <a:rPr lang="en-US" altLang="zh-TW" dirty="0">
                <a:latin typeface="Oxfam Global Headline Regular" charset="0"/>
                <a:ea typeface="ＭＳ Ｐゴシック" pitchFamily="34" charset="-128"/>
              </a:rPr>
              <a:t>TITLE IN CAPS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區段標題">
    <p:bg>
      <p:bgPr>
        <a:solidFill>
          <a:srgbClr val="0B9CD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2852738"/>
            <a:ext cx="846613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pPr eaLnBrk="1" hangingPunct="1"/>
            <a:r>
              <a:rPr lang="en-GB" altLang="zh-TW" sz="35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DIVIDER HEADER HERE (NOT TO BE USED AS CONTENT SLIDE) </a:t>
            </a:r>
            <a:r>
              <a:rPr lang="zh-TW" altLang="en-US" dirty="0"/>
              <a:t>按一下以編輯母片標題樣式</a:t>
            </a:r>
            <a:endParaRPr lang="en-GB" altLang="zh-TW" sz="35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1A53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9623"/>
            <a:ext cx="8229600" cy="719137"/>
          </a:xfrm>
        </p:spPr>
        <p:txBody>
          <a:bodyPr/>
          <a:lstStyle>
            <a:lvl1pPr>
              <a:defRPr cap="all" baseline="0">
                <a:latin typeface="Arial" pitchFamily="34" charset="0"/>
                <a:ea typeface="細明體" pitchFamily="49" charset="-120"/>
              </a:defRPr>
            </a:lvl1pPr>
          </a:lstStyle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aseline="0">
                <a:latin typeface="Arial" pitchFamily="34" charset="0"/>
                <a:ea typeface="細明體" pitchFamily="49" charset="-120"/>
              </a:defRPr>
            </a:lvl1pPr>
            <a:lvl2pPr>
              <a:defRPr baseline="0">
                <a:latin typeface="Arial" pitchFamily="34" charset="0"/>
                <a:ea typeface="細明體" pitchFamily="49" charset="-120"/>
              </a:defRPr>
            </a:lvl2pPr>
            <a:lvl3pPr>
              <a:defRPr baseline="0">
                <a:latin typeface="Arial" pitchFamily="34" charset="0"/>
                <a:ea typeface="細明體" pitchFamily="49" charset="-120"/>
              </a:defRPr>
            </a:lvl3pPr>
            <a:lvl4pPr>
              <a:defRPr baseline="0">
                <a:latin typeface="Arial" pitchFamily="34" charset="0"/>
                <a:ea typeface="細明體" pitchFamily="49" charset="-120"/>
              </a:defRPr>
            </a:lvl4pPr>
            <a:lvl5pPr>
              <a:defRPr baseline="0">
                <a:latin typeface="Arial" pitchFamily="34" charset="0"/>
                <a:ea typeface="細明體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細明體" pitchFamily="49" charset="-120"/>
              <a:cs typeface="Arial" pitchFamily="34" charset="0"/>
            </a:endParaRPr>
          </a:p>
        </p:txBody>
      </p:sp>
      <p:pic>
        <p:nvPicPr>
          <p:cNvPr id="6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8472" y="401641"/>
            <a:ext cx="432000" cy="8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8460432" y="6453188"/>
            <a:ext cx="792088" cy="2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fld id="{1BDDE926-A6EA-4ED0-BFEF-28245195DCA5}" type="slidenum">
              <a:rPr lang="en-GB" altLang="zh-TW" sz="1000" smtClean="0">
                <a:ea typeface="新細明體" charset="-120"/>
              </a:rPr>
              <a:pPr>
                <a:spcBef>
                  <a:spcPct val="50000"/>
                </a:spcBef>
              </a:pPr>
              <a:t>‹#›</a:t>
            </a:fld>
            <a:endParaRPr lang="en-GB" altLang="zh-TW" sz="1000" dirty="0">
              <a:ea typeface="新細明體" charset="-12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1A53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78313"/>
          </a:xfrm>
        </p:spPr>
        <p:txBody>
          <a:bodyPr/>
          <a:lstStyle>
            <a:lvl1pPr>
              <a:defRPr sz="2800" baseline="0">
                <a:latin typeface="Arial" pitchFamily="34" charset="0"/>
                <a:ea typeface="細明體" pitchFamily="49" charset="-120"/>
              </a:defRPr>
            </a:lvl1pPr>
            <a:lvl2pPr>
              <a:defRPr sz="2400" baseline="0">
                <a:latin typeface="Arial" pitchFamily="34" charset="0"/>
                <a:ea typeface="細明體" pitchFamily="49" charset="-120"/>
              </a:defRPr>
            </a:lvl2pPr>
            <a:lvl3pPr>
              <a:defRPr sz="2000" baseline="0">
                <a:latin typeface="Arial" pitchFamily="34" charset="0"/>
                <a:ea typeface="細明體" pitchFamily="49" charset="-120"/>
              </a:defRPr>
            </a:lvl3pPr>
            <a:lvl4pPr>
              <a:defRPr sz="1800" baseline="0">
                <a:latin typeface="Arial" pitchFamily="34" charset="0"/>
                <a:ea typeface="細明體" pitchFamily="49" charset="-120"/>
              </a:defRPr>
            </a:lvl4pPr>
            <a:lvl5pPr>
              <a:defRPr sz="1800" baseline="0">
                <a:latin typeface="Arial" pitchFamily="34" charset="0"/>
                <a:ea typeface="細明體" pitchFamily="49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78313"/>
          </a:xfrm>
        </p:spPr>
        <p:txBody>
          <a:bodyPr/>
          <a:lstStyle>
            <a:lvl1pPr>
              <a:defRPr sz="2800" baseline="0">
                <a:ea typeface="細明體" pitchFamily="49" charset="-120"/>
              </a:defRPr>
            </a:lvl1pPr>
            <a:lvl2pPr>
              <a:defRPr sz="2400" baseline="0">
                <a:ea typeface="細明體" pitchFamily="49" charset="-120"/>
              </a:defRPr>
            </a:lvl2pPr>
            <a:lvl3pPr>
              <a:defRPr sz="2000" baseline="0">
                <a:ea typeface="細明體" pitchFamily="49" charset="-120"/>
              </a:defRPr>
            </a:lvl3pPr>
            <a:lvl4pPr>
              <a:defRPr sz="1800" baseline="0">
                <a:ea typeface="細明體" pitchFamily="49" charset="-120"/>
              </a:defRPr>
            </a:lvl4pPr>
            <a:lvl5pPr>
              <a:defRPr sz="1800" baseline="0">
                <a:ea typeface="細明體" pitchFamily="49" charset="-12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6" name="Title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kumimoji="0" lang="en-US" altLang="zh-TW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7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8472" y="401641"/>
            <a:ext cx="432000" cy="8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 Box 10"/>
          <p:cNvSpPr txBox="1">
            <a:spLocks noChangeArrowheads="1"/>
          </p:cNvSpPr>
          <p:nvPr userDrawn="1"/>
        </p:nvSpPr>
        <p:spPr bwMode="auto">
          <a:xfrm>
            <a:off x="8460432" y="6453188"/>
            <a:ext cx="792088" cy="2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fld id="{1BDDE926-A6EA-4ED0-BFEF-28245195DCA5}" type="slidenum">
              <a:rPr lang="en-GB" altLang="zh-TW" sz="1000" smtClean="0">
                <a:ea typeface="新細明體" charset="-120"/>
              </a:rPr>
              <a:pPr>
                <a:spcBef>
                  <a:spcPct val="50000"/>
                </a:spcBef>
              </a:pPr>
              <a:t>‹#›</a:t>
            </a:fld>
            <a:endParaRPr lang="en-GB" altLang="zh-TW" sz="1000" dirty="0">
              <a:ea typeface="新細明體" charset="-120"/>
            </a:endParaRPr>
          </a:p>
        </p:txBody>
      </p:sp>
      <p:sp>
        <p:nvSpPr>
          <p:cNvPr id="9" name="標題 1"/>
          <p:cNvSpPr>
            <a:spLocks noGrp="1"/>
          </p:cNvSpPr>
          <p:nvPr>
            <p:ph type="title"/>
          </p:nvPr>
        </p:nvSpPr>
        <p:spPr>
          <a:xfrm>
            <a:off x="457200" y="549623"/>
            <a:ext cx="8229600" cy="719137"/>
          </a:xfrm>
        </p:spPr>
        <p:txBody>
          <a:bodyPr/>
          <a:lstStyle>
            <a:lvl1pPr>
              <a:defRPr baseline="0">
                <a:latin typeface="Arial" pitchFamily="34" charset="0"/>
                <a:ea typeface="細明體" pitchFamily="49" charset="-120"/>
              </a:defRPr>
            </a:lvl1pPr>
          </a:lstStyle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1A53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itchFamily="34" charset="0"/>
                <a:ea typeface="細明體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 baseline="0">
                <a:latin typeface="Arial" pitchFamily="34" charset="0"/>
                <a:ea typeface="細明體" pitchFamily="49" charset="-120"/>
              </a:defRPr>
            </a:lvl1pPr>
            <a:lvl2pPr>
              <a:defRPr sz="2000" baseline="0">
                <a:latin typeface="Arial" pitchFamily="34" charset="0"/>
                <a:ea typeface="細明體" pitchFamily="49" charset="-120"/>
              </a:defRPr>
            </a:lvl2pPr>
            <a:lvl3pPr>
              <a:defRPr sz="1800" baseline="0">
                <a:latin typeface="Arial" pitchFamily="34" charset="0"/>
                <a:ea typeface="細明體" pitchFamily="49" charset="-120"/>
              </a:defRPr>
            </a:lvl3pPr>
            <a:lvl4pPr>
              <a:defRPr sz="1600" baseline="0">
                <a:latin typeface="Arial" pitchFamily="34" charset="0"/>
                <a:ea typeface="細明體" pitchFamily="49" charset="-120"/>
              </a:defRPr>
            </a:lvl4pPr>
            <a:lvl5pPr>
              <a:defRPr sz="1600" baseline="0">
                <a:latin typeface="Arial" pitchFamily="34" charset="0"/>
                <a:ea typeface="細明體" pitchFamily="49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 baseline="0">
                <a:latin typeface="Arial" pitchFamily="34" charset="0"/>
                <a:ea typeface="細明體" pitchFamily="49" charset="-12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 baseline="0">
                <a:latin typeface="Arial" pitchFamily="34" charset="0"/>
                <a:ea typeface="細明體" pitchFamily="49" charset="-120"/>
              </a:defRPr>
            </a:lvl1pPr>
            <a:lvl2pPr>
              <a:defRPr sz="2000" baseline="0">
                <a:latin typeface="Arial" pitchFamily="34" charset="0"/>
                <a:ea typeface="細明體" pitchFamily="49" charset="-120"/>
              </a:defRPr>
            </a:lvl2pPr>
            <a:lvl3pPr>
              <a:defRPr sz="1800" baseline="0">
                <a:latin typeface="Arial" pitchFamily="34" charset="0"/>
                <a:ea typeface="細明體" pitchFamily="49" charset="-120"/>
              </a:defRPr>
            </a:lvl3pPr>
            <a:lvl4pPr>
              <a:defRPr sz="1600" baseline="0">
                <a:latin typeface="Arial" pitchFamily="34" charset="0"/>
                <a:ea typeface="細明體" pitchFamily="49" charset="-120"/>
              </a:defRPr>
            </a:lvl4pPr>
            <a:lvl5pPr>
              <a:defRPr sz="1600" baseline="0">
                <a:latin typeface="Arial" pitchFamily="34" charset="0"/>
                <a:ea typeface="細明體" pitchFamily="49" charset="-12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pic>
        <p:nvPicPr>
          <p:cNvPr id="9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8472" y="401641"/>
            <a:ext cx="432000" cy="8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ext Box 10"/>
          <p:cNvSpPr txBox="1">
            <a:spLocks noChangeArrowheads="1"/>
          </p:cNvSpPr>
          <p:nvPr userDrawn="1"/>
        </p:nvSpPr>
        <p:spPr bwMode="auto">
          <a:xfrm>
            <a:off x="8460432" y="6453188"/>
            <a:ext cx="792088" cy="2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fld id="{1BDDE926-A6EA-4ED0-BFEF-28245195DCA5}" type="slidenum">
              <a:rPr lang="en-GB" altLang="zh-TW" sz="1000" smtClean="0">
                <a:ea typeface="新細明體" charset="-120"/>
              </a:rPr>
              <a:pPr>
                <a:spcBef>
                  <a:spcPct val="50000"/>
                </a:spcBef>
              </a:pPr>
              <a:t>‹#›</a:t>
            </a:fld>
            <a:endParaRPr lang="en-GB" altLang="zh-TW" sz="1000" dirty="0">
              <a:ea typeface="新細明體" charset="-120"/>
            </a:endParaRPr>
          </a:p>
        </p:txBody>
      </p:sp>
      <p:sp>
        <p:nvSpPr>
          <p:cNvPr id="11" name="標題 1"/>
          <p:cNvSpPr>
            <a:spLocks noGrp="1"/>
          </p:cNvSpPr>
          <p:nvPr>
            <p:ph type="title"/>
          </p:nvPr>
        </p:nvSpPr>
        <p:spPr>
          <a:xfrm>
            <a:off x="457200" y="549623"/>
            <a:ext cx="8229600" cy="719137"/>
          </a:xfrm>
        </p:spPr>
        <p:txBody>
          <a:bodyPr/>
          <a:lstStyle>
            <a:lvl1pPr>
              <a:defRPr baseline="0">
                <a:latin typeface="Arial" pitchFamily="34" charset="0"/>
                <a:ea typeface="細明體" pitchFamily="49" charset="-120"/>
              </a:defRPr>
            </a:lvl1pPr>
          </a:lstStyle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1A53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 baseline="0">
                <a:latin typeface="Arial" pitchFamily="34" charset="0"/>
                <a:ea typeface="細明體" pitchFamily="49" charset="-120"/>
              </a:defRPr>
            </a:lvl1pPr>
            <a:lvl2pPr>
              <a:defRPr baseline="0">
                <a:latin typeface="Arial" pitchFamily="34" charset="0"/>
                <a:ea typeface="細明體" pitchFamily="49" charset="-120"/>
              </a:defRPr>
            </a:lvl2pPr>
            <a:lvl3pPr>
              <a:defRPr baseline="0">
                <a:latin typeface="Arial" pitchFamily="34" charset="0"/>
                <a:ea typeface="細明體" pitchFamily="49" charset="-120"/>
              </a:defRPr>
            </a:lvl3pPr>
            <a:lvl4pPr>
              <a:defRPr baseline="0">
                <a:latin typeface="Arial" pitchFamily="34" charset="0"/>
                <a:ea typeface="細明體" pitchFamily="49" charset="-120"/>
              </a:defRPr>
            </a:lvl4pPr>
            <a:lvl5pPr>
              <a:defRPr baseline="0">
                <a:latin typeface="Arial" pitchFamily="34" charset="0"/>
                <a:ea typeface="細明體" pitchFamily="49" charset="-120"/>
              </a:defRPr>
            </a:lvl5pPr>
          </a:lstStyle>
          <a:p>
            <a:pPr lvl="0"/>
            <a:r>
              <a:rPr lang="zh-TW" altLang="en-US" dirty="0"/>
              <a:t>按一下以編輯母片文字樣式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kumimoji="0" lang="en-US" altLang="zh-TW" sz="35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+mj-lt"/>
              <a:ea typeface="ＭＳ Ｐゴシック" pitchFamily="34" charset="-128"/>
              <a:cs typeface="Arial" pitchFamily="34" charset="0"/>
            </a:endParaRPr>
          </a:p>
        </p:txBody>
      </p:sp>
      <p:pic>
        <p:nvPicPr>
          <p:cNvPr id="6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8388472" y="401641"/>
            <a:ext cx="432000" cy="8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8460432" y="6453188"/>
            <a:ext cx="792088" cy="2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fld id="{1BDDE926-A6EA-4ED0-BFEF-28245195DCA5}" type="slidenum">
              <a:rPr lang="en-GB" altLang="zh-TW" sz="1000" smtClean="0">
                <a:ea typeface="新細明體" charset="-120"/>
              </a:rPr>
              <a:pPr>
                <a:spcBef>
                  <a:spcPct val="50000"/>
                </a:spcBef>
              </a:pPr>
              <a:t>‹#›</a:t>
            </a:fld>
            <a:endParaRPr lang="en-GB" altLang="zh-TW" sz="1000" dirty="0">
              <a:ea typeface="新細明體" charset="-120"/>
            </a:endParaRPr>
          </a:p>
        </p:txBody>
      </p:sp>
      <p:sp>
        <p:nvSpPr>
          <p:cNvPr id="8" name="標題 1"/>
          <p:cNvSpPr>
            <a:spLocks noGrp="1"/>
          </p:cNvSpPr>
          <p:nvPr>
            <p:ph type="title"/>
          </p:nvPr>
        </p:nvSpPr>
        <p:spPr>
          <a:xfrm>
            <a:off x="457200" y="549623"/>
            <a:ext cx="8229600" cy="719137"/>
          </a:xfrm>
        </p:spPr>
        <p:txBody>
          <a:bodyPr/>
          <a:lstStyle>
            <a:lvl1pPr>
              <a:defRPr baseline="0">
                <a:latin typeface="Arial" pitchFamily="34" charset="0"/>
                <a:ea typeface="細明體" pitchFamily="49" charset="-120"/>
              </a:defRPr>
            </a:lvl1pPr>
          </a:lstStyle>
          <a:p>
            <a:endParaRPr lang="zh-TW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60387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60387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962F7-35D5-4F3B-B785-7E6E6876F84C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空白">
    <p:bg>
      <p:bgPr>
        <a:blipFill dpi="0" rotWithShape="1">
          <a:blip r:embed="rId2" cstate="screen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文字版面配置區 8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8" y="6237312"/>
            <a:ext cx="3960440" cy="360040"/>
          </a:xfr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Type Presentation Author Here</a:t>
            </a:r>
            <a:endParaRPr lang="zh-TW" altLang="en-US" dirty="0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1" hasCustomPrompt="1"/>
          </p:nvPr>
        </p:nvSpPr>
        <p:spPr>
          <a:xfrm>
            <a:off x="4716016" y="6237312"/>
            <a:ext cx="2160240" cy="360040"/>
          </a:xfrm>
        </p:spPr>
        <p:txBody>
          <a:bodyPr/>
          <a:lstStyle>
            <a:lvl1pPr>
              <a:buNone/>
              <a:defRPr sz="2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altLang="zh-TW" dirty="0"/>
              <a:t>Date</a:t>
            </a:r>
            <a:endParaRPr lang="zh-TW" altLang="en-US" dirty="0"/>
          </a:p>
        </p:txBody>
      </p:sp>
      <p:sp>
        <p:nvSpPr>
          <p:cNvPr id="11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395288" y="4737100"/>
            <a:ext cx="8380412" cy="504825"/>
          </a:xfrm>
        </p:spPr>
        <p:txBody>
          <a:bodyPr lIns="0" tIns="0" rIns="0" bIns="0"/>
          <a:lstStyle>
            <a:lvl1pPr marL="0" indent="0">
              <a:buFontTx/>
              <a:buNone/>
              <a:defRPr b="1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r>
              <a:rPr lang="en-GB" altLang="zh-TW" dirty="0"/>
              <a:t>CLICK TO EDIT MASTER SUBTITLE</a:t>
            </a:r>
          </a:p>
        </p:txBody>
      </p:sp>
      <p:sp>
        <p:nvSpPr>
          <p:cNvPr id="7" name="文字版面配置區 10"/>
          <p:cNvSpPr>
            <a:spLocks noGrp="1"/>
          </p:cNvSpPr>
          <p:nvPr>
            <p:ph type="body" sz="quarter" idx="12" hasCustomPrompt="1"/>
          </p:nvPr>
        </p:nvSpPr>
        <p:spPr>
          <a:xfrm>
            <a:off x="395536" y="2852936"/>
            <a:ext cx="8497887" cy="1655762"/>
          </a:xfrm>
        </p:spPr>
        <p:txBody>
          <a:bodyPr/>
          <a:lstStyle>
            <a:lvl1pPr>
              <a:buNone/>
              <a:defRPr lang="zh-TW" altLang="en-US" sz="6000" b="1" i="0" cap="all" baseline="0" smtClean="0">
                <a:solidFill>
                  <a:schemeClr val="bg1"/>
                </a:solidFill>
                <a:latin typeface="Oxfam Global Headline" pitchFamily="34" charset="0"/>
                <a:ea typeface="細明體" pitchFamily="49" charset="-120"/>
              </a:defRPr>
            </a:lvl1pPr>
          </a:lstStyle>
          <a:p>
            <a:pPr lvl="0"/>
            <a:r>
              <a:rPr lang="zh-TW" altLang="en-US" dirty="0">
                <a:latin typeface="+mj-lt"/>
              </a:rPr>
              <a:t>標題 </a:t>
            </a:r>
            <a:r>
              <a:rPr lang="en-US" altLang="zh-TW" dirty="0">
                <a:latin typeface="Oxfam Global Headline Regular" charset="0"/>
                <a:ea typeface="ＭＳ Ｐゴシック" pitchFamily="34" charset="-128"/>
              </a:rPr>
              <a:t>TITLE IN CAPS</a:t>
            </a:r>
            <a:endParaRPr lang="zh-TW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區段標題">
    <p:bg>
      <p:bgPr>
        <a:solidFill>
          <a:srgbClr val="61A53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95288" y="2852738"/>
            <a:ext cx="846613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cap="all" baseline="0">
                <a:solidFill>
                  <a:schemeClr val="bg1"/>
                </a:solidFill>
              </a:defRPr>
            </a:lvl1pPr>
          </a:lstStyle>
          <a:p>
            <a:pPr eaLnBrk="1" hangingPunct="1"/>
            <a:r>
              <a:rPr lang="en-GB" altLang="zh-TW" sz="35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DIVIDER HEADER HERE (NOT TO BE USED AS CONTENT SLIDE) </a:t>
            </a:r>
            <a:r>
              <a:rPr lang="zh-TW" altLang="en-US" dirty="0"/>
              <a:t>按一下以編輯母片標題樣式</a:t>
            </a:r>
            <a:endParaRPr lang="en-GB" altLang="zh-TW" sz="3500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區段標題">
    <p:bg>
      <p:bgPr>
        <a:solidFill>
          <a:srgbClr val="0C884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 userDrawn="1">
            <p:ph type="ctrTitle" hasCustomPrompt="1"/>
          </p:nvPr>
        </p:nvSpPr>
        <p:spPr>
          <a:xfrm>
            <a:off x="395288" y="2852738"/>
            <a:ext cx="846613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pPr eaLnBrk="1" hangingPunct="1"/>
            <a:r>
              <a:rPr lang="en-GB" altLang="zh-TW" sz="35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DIVIDER HEADER HERE (NOT TO BE USED AS CONTENT SLIDE) </a:t>
            </a:r>
            <a:r>
              <a:rPr lang="zh-TW" altLang="en-US" dirty="0"/>
              <a:t>按一下以編輯母片標題樣式</a:t>
            </a:r>
            <a:endParaRPr lang="en-GB" altLang="zh-TW" sz="3500" dirty="0">
              <a:latin typeface="Arial" pitchFamily="34" charset="0"/>
              <a:ea typeface="ＭＳ Ｐゴシック" pitchFamily="34" charset="-128"/>
            </a:endParaRPr>
          </a:p>
        </p:txBody>
      </p:sp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區段標題">
    <p:bg>
      <p:bgPr>
        <a:solidFill>
          <a:srgbClr val="F1642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2852738"/>
            <a:ext cx="846613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pPr eaLnBrk="1" hangingPunct="1"/>
            <a:r>
              <a:rPr lang="en-GB" altLang="zh-TW" sz="35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DIVIDER HEADER HERE (NOT TO BE USED AS CONTENT SLIDE) </a:t>
            </a:r>
            <a:r>
              <a:rPr lang="zh-TW" altLang="en-US" dirty="0"/>
              <a:t>按一下以編輯母片標題樣式</a:t>
            </a:r>
            <a:endParaRPr lang="en-GB" altLang="zh-TW" sz="35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區段標題">
    <p:bg>
      <p:bgPr>
        <a:solidFill>
          <a:srgbClr val="53297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2852738"/>
            <a:ext cx="846613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pPr eaLnBrk="1" hangingPunct="1"/>
            <a:r>
              <a:rPr lang="en-GB" altLang="zh-TW" sz="35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DIVIDER HEADER HERE (NOT TO BE USED AS CONTENT SLIDE) </a:t>
            </a:r>
            <a:r>
              <a:rPr lang="zh-TW" altLang="en-US" dirty="0"/>
              <a:t>按一下以編輯母片標題樣式</a:t>
            </a:r>
            <a:endParaRPr lang="en-GB" altLang="zh-TW" sz="35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區段標題">
    <p:bg>
      <p:bgPr>
        <a:solidFill>
          <a:srgbClr val="E7005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2852738"/>
            <a:ext cx="846613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pPr eaLnBrk="1" hangingPunct="1"/>
            <a:r>
              <a:rPr lang="en-GB" altLang="zh-TW" sz="35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DIVIDER HEADER HERE (NOT TO BE USED AS CONTENT SLIDE) </a:t>
            </a:r>
            <a:r>
              <a:rPr lang="zh-TW" altLang="en-US" dirty="0"/>
              <a:t>按一下以編輯母片標題樣式</a:t>
            </a:r>
            <a:endParaRPr lang="en-GB" altLang="zh-TW" sz="35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區段標題">
    <p:bg>
      <p:bgPr>
        <a:solidFill>
          <a:srgbClr val="6302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2852738"/>
            <a:ext cx="846613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pPr eaLnBrk="1" hangingPunct="1"/>
            <a:r>
              <a:rPr lang="en-GB" altLang="zh-TW" sz="35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DIVIDER HEADER HERE (NOT TO BE USED AS CONTENT SLIDE) </a:t>
            </a:r>
            <a:r>
              <a:rPr lang="zh-TW" altLang="en-US" dirty="0"/>
              <a:t>按一下以編輯母片標題樣式</a:t>
            </a:r>
            <a:endParaRPr lang="en-GB" altLang="zh-TW" sz="35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區段標題">
    <p:bg>
      <p:bgPr>
        <a:solidFill>
          <a:srgbClr val="E4398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 descr="logo-white-vertical.psd"/>
          <p:cNvPicPr>
            <a:picLocks noChangeAspect="1"/>
          </p:cNvPicPr>
          <p:nvPr userDrawn="1"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7956376" y="5112894"/>
            <a:ext cx="684000" cy="1371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395288" y="2852738"/>
            <a:ext cx="8466137" cy="1655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/>
          </a:extLst>
        </p:spPr>
        <p:txBody>
          <a:bodyPr/>
          <a:lstStyle>
            <a:lvl1pPr>
              <a:defRPr cap="all" baseline="0">
                <a:solidFill>
                  <a:schemeClr val="bg1"/>
                </a:solidFill>
                <a:latin typeface="Arial" pitchFamily="34" charset="0"/>
                <a:ea typeface="細明體" pitchFamily="49" charset="-120"/>
              </a:defRPr>
            </a:lvl1pPr>
          </a:lstStyle>
          <a:p>
            <a:pPr eaLnBrk="1" hangingPunct="1"/>
            <a:r>
              <a:rPr lang="en-GB" altLang="zh-TW" sz="3500" dirty="0">
                <a:latin typeface="Arial" pitchFamily="34" charset="0"/>
                <a:ea typeface="ＭＳ Ｐゴシック" pitchFamily="34" charset="-128"/>
                <a:cs typeface="Arial" pitchFamily="34" charset="0"/>
              </a:rPr>
              <a:t>SECTION DIVIDER HEADER HERE (NOT TO BE USED AS CONTENT SLIDE) </a:t>
            </a:r>
            <a:r>
              <a:rPr lang="zh-TW" altLang="en-US" dirty="0"/>
              <a:t>按一下以編輯母片標題樣式</a:t>
            </a:r>
            <a:endParaRPr lang="en-GB" altLang="zh-TW" sz="3500" dirty="0"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27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zh-TW" dirty="0"/>
              <a:t>Click to edit Master text styles</a:t>
            </a:r>
          </a:p>
          <a:p>
            <a:pPr lvl="1"/>
            <a:r>
              <a:rPr lang="en-GB" altLang="zh-TW" dirty="0"/>
              <a:t>Second level</a:t>
            </a:r>
          </a:p>
          <a:p>
            <a:pPr lvl="2"/>
            <a:r>
              <a:rPr lang="en-GB" altLang="zh-TW" dirty="0"/>
              <a:t>Third level</a:t>
            </a:r>
          </a:p>
          <a:p>
            <a:pPr lvl="3"/>
            <a:r>
              <a:rPr lang="en-GB" altLang="zh-TW" dirty="0"/>
              <a:t>Fourth level</a:t>
            </a:r>
          </a:p>
          <a:p>
            <a:pPr lvl="4"/>
            <a:r>
              <a:rPr lang="en-GB" altLang="zh-TW" dirty="0"/>
              <a:t>Fifth level</a:t>
            </a:r>
          </a:p>
        </p:txBody>
      </p:sp>
      <p:sp>
        <p:nvSpPr>
          <p:cNvPr id="4" name="Rectangle 2"/>
          <p:cNvSpPr>
            <a:spLocks noChangeArrowheads="1"/>
          </p:cNvSpPr>
          <p:nvPr userDrawn="1"/>
        </p:nvSpPr>
        <p:spPr bwMode="auto">
          <a:xfrm>
            <a:off x="0" y="0"/>
            <a:ext cx="9144000" cy="1417638"/>
          </a:xfrm>
          <a:prstGeom prst="rect">
            <a:avLst/>
          </a:prstGeom>
          <a:solidFill>
            <a:srgbClr val="61A53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zh-TW" altLang="zh-TW">
              <a:solidFill>
                <a:srgbClr val="FFFFFF"/>
              </a:solidFill>
            </a:endParaRPr>
          </a:p>
        </p:txBody>
      </p:sp>
      <p:sp>
        <p:nvSpPr>
          <p:cNvPr id="5" name="標題 1"/>
          <p:cNvSpPr txBox="1">
            <a:spLocks/>
          </p:cNvSpPr>
          <p:nvPr userDrawn="1"/>
        </p:nvSpPr>
        <p:spPr>
          <a:xfrm>
            <a:off x="457200" y="549623"/>
            <a:ext cx="8229600" cy="719137"/>
          </a:xfrm>
          <a:prstGeom prst="rect">
            <a:avLst/>
          </a:prstGeom>
        </p:spPr>
        <p:txBody>
          <a:bodyPr/>
          <a:lstStyle>
            <a:lvl1pPr>
              <a:defRPr baseline="0">
                <a:latin typeface="Arial" pitchFamily="34" charset="0"/>
                <a:ea typeface="細明體" pitchFamily="49" charset="-120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TW" sz="35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細明體" pitchFamily="49" charset="-120"/>
                <a:cs typeface="+mj-cs"/>
              </a:rPr>
              <a:t>HEADLINE HERE </a:t>
            </a:r>
            <a:r>
              <a:rPr kumimoji="0" lang="zh-TW" altLang="en-US" sz="3500" b="1" i="0" u="none" strike="noStrike" kern="0" cap="all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細明體" pitchFamily="49" charset="-120"/>
                <a:cs typeface="+mj-cs"/>
              </a:rPr>
              <a:t>按一下以編輯標題</a:t>
            </a:r>
          </a:p>
        </p:txBody>
      </p:sp>
      <p:pic>
        <p:nvPicPr>
          <p:cNvPr id="6" name="Picture 1" descr="logo-white-vertical.psd"/>
          <p:cNvPicPr>
            <a:picLocks noChangeAspect="1"/>
          </p:cNvPicPr>
          <p:nvPr userDrawn="1"/>
        </p:nvPicPr>
        <p:blipFill>
          <a:blip r:embed="rId21" cstate="screen"/>
          <a:srcRect/>
          <a:stretch>
            <a:fillRect/>
          </a:stretch>
        </p:blipFill>
        <p:spPr bwMode="auto">
          <a:xfrm>
            <a:off x="8388472" y="401641"/>
            <a:ext cx="432000" cy="867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10"/>
          <p:cNvSpPr txBox="1">
            <a:spLocks noChangeArrowheads="1"/>
          </p:cNvSpPr>
          <p:nvPr userDrawn="1"/>
        </p:nvSpPr>
        <p:spPr bwMode="auto">
          <a:xfrm>
            <a:off x="8460432" y="6453188"/>
            <a:ext cx="792088" cy="2161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spcBef>
                <a:spcPct val="50000"/>
              </a:spcBef>
            </a:pPr>
            <a:fld id="{1BDDE926-A6EA-4ED0-BFEF-28245195DCA5}" type="slidenum">
              <a:rPr lang="en-GB" altLang="zh-TW" sz="1000" smtClean="0">
                <a:ea typeface="新細明體" charset="-120"/>
              </a:rPr>
              <a:pPr>
                <a:spcBef>
                  <a:spcPct val="50000"/>
                </a:spcBef>
              </a:pPr>
              <a:t>‹#›</a:t>
            </a:fld>
            <a:endParaRPr lang="en-GB" altLang="zh-TW" sz="1000" dirty="0">
              <a:ea typeface="新細明體" charset="-12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5" r:id="rId2"/>
    <p:sldLayoutId id="2147483651" r:id="rId3"/>
    <p:sldLayoutId id="2147483666" r:id="rId4"/>
    <p:sldLayoutId id="2147483660" r:id="rId5"/>
    <p:sldLayoutId id="2147483661" r:id="rId6"/>
    <p:sldLayoutId id="2147483662" r:id="rId7"/>
    <p:sldLayoutId id="2147483663" r:id="rId8"/>
    <p:sldLayoutId id="2147483664" r:id="rId9"/>
    <p:sldLayoutId id="2147483665" r:id="rId10"/>
    <p:sldLayoutId id="2147483650" r:id="rId11"/>
    <p:sldLayoutId id="2147483652" r:id="rId12"/>
    <p:sldLayoutId id="2147483653" r:id="rId13"/>
    <p:sldLayoutId id="2147483658" r:id="rId14"/>
    <p:sldLayoutId id="2147483654" r:id="rId15"/>
    <p:sldLayoutId id="2147483656" r:id="rId16"/>
    <p:sldLayoutId id="2147483657" r:id="rId17"/>
    <p:sldLayoutId id="2147483659" r:id="rId18"/>
    <p:sldLayoutId id="2147483669" r:id="rId19"/>
  </p:sldLayoutIdLst>
  <p:txStyles>
    <p:titleStyle>
      <a:lvl1pPr algn="l" rtl="0" fontAlgn="base">
        <a:spcBef>
          <a:spcPct val="0"/>
        </a:spcBef>
        <a:spcAft>
          <a:spcPct val="0"/>
        </a:spcAft>
        <a:defRPr sz="3500" b="1">
          <a:solidFill>
            <a:schemeClr val="bg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500" b="1">
          <a:solidFill>
            <a:srgbClr val="61A534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200" baseline="0">
          <a:solidFill>
            <a:schemeClr val="tx1"/>
          </a:solidFill>
          <a:latin typeface="Arial" pitchFamily="34" charset="0"/>
          <a:ea typeface="細明體" pitchFamily="49" charset="-120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•"/>
        <a:defRPr baseline="0">
          <a:solidFill>
            <a:schemeClr val="tx1"/>
          </a:solidFill>
          <a:latin typeface="Arial" pitchFamily="34" charset="0"/>
          <a:ea typeface="細明體" pitchFamily="49" charset="-120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baseline="0">
          <a:solidFill>
            <a:schemeClr val="tx1"/>
          </a:solidFill>
          <a:latin typeface="Arial" pitchFamily="34" charset="0"/>
          <a:ea typeface="細明體" pitchFamily="49" charset="-120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•"/>
        <a:defRPr baseline="0">
          <a:solidFill>
            <a:schemeClr val="tx1"/>
          </a:solidFill>
          <a:latin typeface="Arial" pitchFamily="34" charset="0"/>
          <a:ea typeface="細明體" pitchFamily="49" charset="-120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•"/>
        <a:defRPr baseline="0">
          <a:solidFill>
            <a:schemeClr val="tx1"/>
          </a:solidFill>
          <a:latin typeface="Arial" pitchFamily="34" charset="0"/>
          <a:ea typeface="細明體" pitchFamily="49" charset="-12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xfam.org.hk/content/98/content_14870tc.pdf" TargetMode="Externa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2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cid:image001.jpg@01CFE899.C1923AA0" TargetMode="Externa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1.jpe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jpe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jpe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12" Type="http://schemas.openxmlformats.org/officeDocument/2006/relationships/image" Target="../media/image3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9.png"/><Relationship Id="rId11" Type="http://schemas.openxmlformats.org/officeDocument/2006/relationships/image" Target="../media/image34.png"/><Relationship Id="rId5" Type="http://schemas.openxmlformats.org/officeDocument/2006/relationships/image" Target="../media/image28.png"/><Relationship Id="rId10" Type="http://schemas.openxmlformats.org/officeDocument/2006/relationships/image" Target="../media/image33.png"/><Relationship Id="rId4" Type="http://schemas.openxmlformats.org/officeDocument/2006/relationships/image" Target="../media/image27.png"/><Relationship Id="rId9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6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sz="5400" dirty="0"/>
              <a:t>糧食公義與消費者責任</a:t>
            </a:r>
          </a:p>
        </p:txBody>
      </p:sp>
    </p:spTree>
    <p:extLst>
      <p:ext uri="{BB962C8B-B14F-4D97-AF65-F5344CB8AC3E}">
        <p14:creationId xmlns:p14="http://schemas.microsoft.com/office/powerpoint/2010/main" val="6163500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51520" y="476672"/>
            <a:ext cx="9324528" cy="719137"/>
          </a:xfrm>
        </p:spPr>
        <p:txBody>
          <a:bodyPr/>
          <a:lstStyle/>
          <a:p>
            <a:r>
              <a:rPr lang="zh-TW" altLang="en-US" sz="4000" dirty="0"/>
              <a:t>例子：低收入的可可豆農民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412776"/>
            <a:ext cx="6444208" cy="5250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矩形 9"/>
          <p:cNvSpPr/>
          <p:nvPr/>
        </p:nvSpPr>
        <p:spPr>
          <a:xfrm>
            <a:off x="6372200" y="3212976"/>
            <a:ext cx="237626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1600" dirty="0"/>
              <a:t>象牙海岸的農民全年收入只得</a:t>
            </a:r>
            <a:r>
              <a:rPr lang="en-US" altLang="zh-TW" sz="1600" dirty="0">
                <a:solidFill>
                  <a:srgbClr val="FF0000"/>
                </a:solidFill>
              </a:rPr>
              <a:t>342</a:t>
            </a:r>
            <a:r>
              <a:rPr lang="zh-TW" altLang="en-US" sz="1600" dirty="0">
                <a:solidFill>
                  <a:srgbClr val="FF0000"/>
                </a:solidFill>
              </a:rPr>
              <a:t>元美金</a:t>
            </a:r>
            <a:r>
              <a:rPr lang="zh-TW" altLang="en-US" sz="1600" dirty="0"/>
              <a:t>，即每天</a:t>
            </a:r>
            <a:r>
              <a:rPr lang="en-US" altLang="zh-TW" sz="1600" dirty="0"/>
              <a:t>1</a:t>
            </a:r>
            <a:r>
              <a:rPr lang="zh-TW" altLang="en-US" sz="1600" dirty="0">
                <a:solidFill>
                  <a:srgbClr val="FF0000"/>
                </a:solidFill>
              </a:rPr>
              <a:t>美元</a:t>
            </a:r>
            <a:r>
              <a:rPr lang="zh-TW" altLang="en-US" sz="1600" dirty="0"/>
              <a:t>都沒有！</a:t>
            </a:r>
            <a:br>
              <a:rPr lang="en-US" altLang="zh-TW" sz="1600" dirty="0"/>
            </a:br>
            <a:r>
              <a:rPr lang="zh-TW" altLang="en-US" sz="1600" dirty="0"/>
              <a:t>售賣朱古力的利潤大部份流入大公司的口袋。</a:t>
            </a:r>
          </a:p>
        </p:txBody>
      </p:sp>
      <p:sp>
        <p:nvSpPr>
          <p:cNvPr id="12" name="矩形 11"/>
          <p:cNvSpPr/>
          <p:nvPr/>
        </p:nvSpPr>
        <p:spPr>
          <a:xfrm>
            <a:off x="251520" y="1556792"/>
            <a:ext cx="53640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全球</a:t>
            </a:r>
            <a:r>
              <a:rPr lang="en-US" altLang="zh-TW" dirty="0"/>
              <a:t>90%</a:t>
            </a:r>
            <a:r>
              <a:rPr lang="zh-TW" altLang="en-US" dirty="0"/>
              <a:t>的可可豆由</a:t>
            </a:r>
            <a:r>
              <a:rPr lang="en-US" altLang="zh-TW" dirty="0"/>
              <a:t>550</a:t>
            </a:r>
            <a:r>
              <a:rPr lang="zh-TW" altLang="en-US" dirty="0"/>
              <a:t>萬小農生產</a:t>
            </a:r>
          </a:p>
        </p:txBody>
      </p:sp>
      <p:sp>
        <p:nvSpPr>
          <p:cNvPr id="9" name="矩形 8"/>
          <p:cNvSpPr/>
          <p:nvPr/>
        </p:nvSpPr>
        <p:spPr>
          <a:xfrm>
            <a:off x="4536504" y="6453336"/>
            <a:ext cx="4572000" cy="26161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sz="1100" i="1" dirty="0">
                <a:hlinkClick r:id="rId3"/>
              </a:rPr>
              <a:t>(http://www.oxfam.org.hk/content/98/content_14870tc.pdf</a:t>
            </a:r>
            <a:r>
              <a:rPr lang="en-US" altLang="zh-TW" sz="1100" i="1" dirty="0"/>
              <a:t>)</a:t>
            </a:r>
            <a:endParaRPr lang="zh-TW" altLang="en-US" sz="1100" i="1" dirty="0"/>
          </a:p>
        </p:txBody>
      </p:sp>
      <p:sp>
        <p:nvSpPr>
          <p:cNvPr id="11" name="矩形 10"/>
          <p:cNvSpPr/>
          <p:nvPr/>
        </p:nvSpPr>
        <p:spPr bwMode="auto">
          <a:xfrm rot="2282919">
            <a:off x="3757665" y="4398643"/>
            <a:ext cx="378715" cy="1460391"/>
          </a:xfrm>
          <a:prstGeom prst="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1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2"/>
          </p:nvPr>
        </p:nvSpPr>
        <p:spPr>
          <a:xfrm>
            <a:off x="395536" y="2492896"/>
            <a:ext cx="8497887" cy="1655762"/>
          </a:xfrm>
        </p:spPr>
        <p:txBody>
          <a:bodyPr/>
          <a:lstStyle/>
          <a:p>
            <a:r>
              <a:rPr lang="zh-TW" altLang="en-US" sz="5400" cap="none" dirty="0"/>
              <a:t>面對糧食不公平的情況，</a:t>
            </a:r>
            <a:endParaRPr lang="en-US" altLang="zh-TW" sz="5400" cap="none" dirty="0"/>
          </a:p>
          <a:p>
            <a:r>
              <a:rPr lang="zh-TW" altLang="en-US" sz="5400" cap="none" dirty="0"/>
              <a:t>我們可以做甚麼</a:t>
            </a:r>
            <a:r>
              <a:rPr lang="en-US" altLang="zh-TW" sz="5400" dirty="0"/>
              <a:t>?</a:t>
            </a:r>
          </a:p>
          <a:p>
            <a:endParaRPr lang="zh-TW" altLang="en-US" sz="5400" dirty="0"/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549623"/>
            <a:ext cx="8229600" cy="7191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3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zh-TW" dirty="0"/>
              <a:t>	</a:t>
            </a:r>
            <a:endParaRPr lang="zh-TW" altLang="en-US" dirty="0"/>
          </a:p>
        </p:txBody>
      </p:sp>
      <p:pic>
        <p:nvPicPr>
          <p:cNvPr id="1331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3971925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8" y="2643182"/>
            <a:ext cx="36480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3357562"/>
            <a:ext cx="28098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71934" y="4429132"/>
            <a:ext cx="45910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571604" y="5786454"/>
            <a:ext cx="7260798" cy="828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TW" altLang="en-US" sz="4000" cap="none" dirty="0">
                <a:latin typeface="+mn-ea"/>
                <a:cs typeface="新細明體" pitchFamily="18" charset="-120"/>
              </a:rPr>
              <a:t>認清「品牌背後」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樂施會全球倡議運動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323528" y="2052195"/>
            <a:ext cx="8496944" cy="4257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969591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為十大公司評分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836912"/>
          </a:xfrm>
        </p:spPr>
        <p:txBody>
          <a:bodyPr/>
          <a:lstStyle/>
          <a:p>
            <a:pPr>
              <a:buNone/>
            </a:pPr>
            <a:r>
              <a:rPr lang="zh-TW" altLang="en-US" dirty="0"/>
              <a:t>「品牌背後」評分表 </a:t>
            </a:r>
            <a:r>
              <a:rPr lang="en-US" altLang="zh-TW" dirty="0"/>
              <a:t>- </a:t>
            </a:r>
            <a:r>
              <a:rPr lang="zh-TW" altLang="en-US" dirty="0"/>
              <a:t>審視七個議題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pPr lvl="1"/>
            <a:endParaRPr lang="en-US" altLang="zh-TW" dirty="0"/>
          </a:p>
        </p:txBody>
      </p:sp>
      <p:pic>
        <p:nvPicPr>
          <p:cNvPr id="93187" name="Picture 3" descr="C:\Documents and Settings\sun.chan\My Documents\PCU\CSR\FCC\HK\PPT\clipart-progress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7164288" y="2132856"/>
            <a:ext cx="977524" cy="936104"/>
          </a:xfrm>
          <a:prstGeom prst="rect">
            <a:avLst/>
          </a:prstGeom>
          <a:noFill/>
        </p:spPr>
      </p:pic>
      <p:pic>
        <p:nvPicPr>
          <p:cNvPr id="93188" name="Picture 4" descr="C:\Documents and Settings\sun.chan\My Documents\PCU\CSR\FCC\HK\PPT\ranking.jpg"/>
          <p:cNvPicPr>
            <a:picLocks noChangeAspect="1" noChangeArrowheads="1"/>
          </p:cNvPicPr>
          <p:nvPr/>
        </p:nvPicPr>
        <p:blipFill>
          <a:blip r:embed="rId4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5691470"/>
            <a:ext cx="1944216" cy="1166530"/>
          </a:xfrm>
          <a:prstGeom prst="rect">
            <a:avLst/>
          </a:prstGeom>
          <a:noFill/>
        </p:spPr>
      </p:pic>
      <p:pic>
        <p:nvPicPr>
          <p:cNvPr id="6" name="Picture 3" descr="thumbs.png"/>
          <p:cNvPicPr>
            <a:picLocks noChangeAspect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6444208" y="3356992"/>
            <a:ext cx="2426298" cy="8583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 descr="C:\Documents and Settings\sun.chan\My Documents\PCU\CSR\FCC\OI\sign-off\graphic\graphic-300dpi-3000px-english.pn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67544" y="2564904"/>
            <a:ext cx="5544616" cy="16561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171217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內容版面配置區 5" descr="scoreboard2015Mar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83568" y="1524849"/>
            <a:ext cx="7632848" cy="5333151"/>
          </a:xfrm>
        </p:spPr>
      </p:pic>
      <p:sp>
        <p:nvSpPr>
          <p:cNvPr id="8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2015</a:t>
            </a:r>
            <a:r>
              <a:rPr lang="zh-TW" altLang="en-US" sz="4000" dirty="0"/>
              <a:t>年</a:t>
            </a:r>
            <a:r>
              <a:rPr lang="en-US" altLang="zh-TW" sz="4000" dirty="0"/>
              <a:t>3</a:t>
            </a:r>
            <a:r>
              <a:rPr lang="zh-TW" altLang="en-US" sz="4000" dirty="0"/>
              <a:t>月公布評分</a:t>
            </a:r>
          </a:p>
        </p:txBody>
      </p:sp>
    </p:spTree>
    <p:extLst>
      <p:ext uri="{BB962C8B-B14F-4D97-AF65-F5344CB8AC3E}">
        <p14:creationId xmlns:p14="http://schemas.microsoft.com/office/powerpoint/2010/main" val="142822854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1"/>
            <a:ext cx="8229600" cy="720080"/>
          </a:xfrm>
        </p:spPr>
        <p:txBody>
          <a:bodyPr/>
          <a:lstStyle/>
          <a:p>
            <a:br>
              <a:rPr lang="en-US" altLang="zh-TW" dirty="0"/>
            </a:br>
            <a:r>
              <a:rPr lang="zh-TW" altLang="en-US" sz="4000" dirty="0"/>
              <a:t>更進一步：消費者行動</a:t>
            </a:r>
          </a:p>
        </p:txBody>
      </p:sp>
      <p:pic>
        <p:nvPicPr>
          <p:cNvPr id="7" name="內容版面配置區 6" descr="Consumer activism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3608" y="1628800"/>
            <a:ext cx="6917091" cy="460851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1451320"/>
            <a:ext cx="5148064" cy="54066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719137"/>
          </a:xfrm>
        </p:spPr>
        <p:txBody>
          <a:bodyPr/>
          <a:lstStyle/>
          <a:p>
            <a:br>
              <a:rPr lang="en-US" altLang="zh-TW" dirty="0"/>
            </a:br>
            <a:r>
              <a:rPr lang="zh-TW" altLang="en-US" sz="4000" dirty="0"/>
              <a:t>改變企業政策</a:t>
            </a:r>
          </a:p>
        </p:txBody>
      </p:sp>
      <p:pic>
        <p:nvPicPr>
          <p:cNvPr id="4" name="內容版面配置區 3" descr="Hagen Dazs Win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1449288"/>
            <a:ext cx="4355976" cy="4355976"/>
          </a:xfrm>
        </p:spPr>
      </p:pic>
      <p:pic>
        <p:nvPicPr>
          <p:cNvPr id="5" name="圖片 4" descr="Kelloggs Win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976" y="2435933"/>
            <a:ext cx="4788024" cy="3990019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4000" dirty="0"/>
              <a:t>成果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323528" y="1628800"/>
            <a:ext cx="813690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1" lang="zh-TW" altLang="en-US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ea"/>
                <a:cs typeface="新細明體" pitchFamily="18" charset="-120"/>
              </a:rPr>
              <a:t>「品牌背後」支持者向全球十大飲品和食品公司施壓，至今，其中七大公司承諾就其供應鏈上的婦女權益、土地權益和氣候變化的公司政策，作出改進。</a:t>
            </a:r>
            <a:endParaRPr kumimoji="1" lang="zh-TW" altLang="en-US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ea"/>
              <a:cs typeface="新細明體" pitchFamily="18" charset="-12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1" lang="zh-TW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新細明體" pitchFamily="18" charset="-120"/>
              <a:cs typeface="新細明體" pitchFamily="18" charset="-120"/>
            </a:endParaRPr>
          </a:p>
        </p:txBody>
      </p:sp>
      <p:pic>
        <p:nvPicPr>
          <p:cNvPr id="1025" name="Picture 1" descr="cid:image001.jpg@01CFE899.C1923AA0"/>
          <p:cNvPicPr>
            <a:picLocks noChangeAspect="1" noChangeArrowheads="1"/>
          </p:cNvPicPr>
          <p:nvPr/>
        </p:nvPicPr>
        <p:blipFill>
          <a:blip r:embed="rId3" r:link="rId4" cstate="print"/>
          <a:srcRect/>
          <a:stretch>
            <a:fillRect/>
          </a:stretch>
        </p:blipFill>
        <p:spPr bwMode="auto">
          <a:xfrm>
            <a:off x="1835696" y="2564904"/>
            <a:ext cx="5276850" cy="3962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2"/>
          </p:nvPr>
        </p:nvSpPr>
        <p:spPr>
          <a:xfrm>
            <a:off x="395536" y="2492896"/>
            <a:ext cx="8497887" cy="1655762"/>
          </a:xfrm>
        </p:spPr>
        <p:txBody>
          <a:bodyPr/>
          <a:lstStyle/>
          <a:p>
            <a:r>
              <a:rPr lang="zh-TW" altLang="en-US" sz="5400" dirty="0"/>
              <a:t>日常生活實踐</a:t>
            </a:r>
          </a:p>
        </p:txBody>
      </p:sp>
      <p:sp>
        <p:nvSpPr>
          <p:cNvPr id="8" name="標題 1"/>
          <p:cNvSpPr txBox="1">
            <a:spLocks/>
          </p:cNvSpPr>
          <p:nvPr/>
        </p:nvSpPr>
        <p:spPr>
          <a:xfrm>
            <a:off x="457200" y="549623"/>
            <a:ext cx="8229600" cy="719137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zh-TW" sz="3600" b="1" i="0" u="none" strike="noStrike" kern="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zh-TW" altLang="en-US" sz="3500" b="1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9443822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片 3" descr="FAO Hunger MAP2015.bmp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7992888" cy="5541027"/>
          </a:xfrm>
          <a:prstGeom prst="rect">
            <a:avLst/>
          </a:prstGeom>
        </p:spPr>
      </p:pic>
      <p:sp>
        <p:nvSpPr>
          <p:cNvPr id="5" name="文字方塊 4"/>
          <p:cNvSpPr txBox="1"/>
          <p:nvPr/>
        </p:nvSpPr>
        <p:spPr>
          <a:xfrm>
            <a:off x="0" y="6550223"/>
            <a:ext cx="34918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dirty="0"/>
              <a:t>資料來源</a:t>
            </a:r>
            <a:r>
              <a:rPr lang="en-US" altLang="zh-TW" sz="1400" dirty="0"/>
              <a:t>:</a:t>
            </a:r>
            <a:r>
              <a:rPr lang="zh-TW" altLang="en-US" sz="1400" dirty="0"/>
              <a:t>聯合國世界糧食計劃署</a:t>
            </a:r>
          </a:p>
        </p:txBody>
      </p:sp>
      <p:sp>
        <p:nvSpPr>
          <p:cNvPr id="6" name="文字方塊 5"/>
          <p:cNvSpPr txBox="1"/>
          <p:nvPr/>
        </p:nvSpPr>
        <p:spPr>
          <a:xfrm>
            <a:off x="3995936" y="4437112"/>
            <a:ext cx="2304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TW" altLang="en-US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16" descr="GROW-Methods_Chinese_v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813"/>
            <a:ext cx="91440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611560" y="548680"/>
            <a:ext cx="8229600" cy="719138"/>
          </a:xfrm>
        </p:spPr>
        <p:txBody>
          <a:bodyPr/>
          <a:lstStyle/>
          <a:p>
            <a:pPr>
              <a:defRPr/>
            </a:pPr>
            <a:r>
              <a:rPr lang="en-US" altLang="zh-HK" dirty="0"/>
              <a:t>www.behindthebrands.org</a:t>
            </a:r>
            <a:endParaRPr lang="zh-HK" altLang="en-US" dirty="0"/>
          </a:p>
        </p:txBody>
      </p:sp>
      <p:pic>
        <p:nvPicPr>
          <p:cNvPr id="5" name="內容版面配置區 4" descr="BtBwe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412776"/>
            <a:ext cx="8064896" cy="5427370"/>
          </a:xfrm>
        </p:spPr>
      </p:pic>
    </p:spTree>
  </p:cSld>
  <p:clrMapOvr>
    <a:masterClrMapping/>
  </p:clrMapOvr>
  <p:transition spd="slow"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標題 5"/>
          <p:cNvSpPr>
            <a:spLocks noGrp="1"/>
          </p:cNvSpPr>
          <p:nvPr>
            <p:ph type="title"/>
          </p:nvPr>
        </p:nvSpPr>
        <p:spPr>
          <a:xfrm>
            <a:off x="457200" y="549275"/>
            <a:ext cx="8229600" cy="719138"/>
          </a:xfrm>
        </p:spPr>
        <p:txBody>
          <a:bodyPr/>
          <a:lstStyle/>
          <a:p>
            <a:pPr>
              <a:defRPr/>
            </a:pPr>
            <a:r>
              <a:rPr lang="en-US" altLang="zh-HK" dirty="0"/>
              <a:t>cyberschool.oxfam.org.hk</a:t>
            </a:r>
            <a:endParaRPr lang="zh-HK" altLang="en-US" dirty="0"/>
          </a:p>
        </p:txBody>
      </p:sp>
      <p:sp>
        <p:nvSpPr>
          <p:cNvPr id="49155" name="內容版面配置區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HK" altLang="en-US"/>
          </a:p>
        </p:txBody>
      </p:sp>
      <p:pic>
        <p:nvPicPr>
          <p:cNvPr id="4915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144000" cy="605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副標題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>
              <a:defRPr/>
            </a:pPr>
            <a:endParaRPr lang="zh-HK" altLang="en-US"/>
          </a:p>
        </p:txBody>
      </p:sp>
      <p:sp>
        <p:nvSpPr>
          <p:cNvPr id="53251" name="文字版面配置區 6"/>
          <p:cNvSpPr>
            <a:spLocks noGrp="1"/>
          </p:cNvSpPr>
          <p:nvPr>
            <p:ph type="body" sz="quarter" idx="10"/>
          </p:nvPr>
        </p:nvSpPr>
        <p:spPr>
          <a:xfrm>
            <a:off x="323850" y="6237288"/>
            <a:ext cx="3960813" cy="360362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53252" name="文字版面配置區 7"/>
          <p:cNvSpPr>
            <a:spLocks noGrp="1"/>
          </p:cNvSpPr>
          <p:nvPr>
            <p:ph type="body" sz="quarter" idx="11"/>
          </p:nvPr>
        </p:nvSpPr>
        <p:spPr>
          <a:xfrm>
            <a:off x="4716463" y="6237288"/>
            <a:ext cx="2159000" cy="360362"/>
          </a:xfrm>
        </p:spPr>
        <p:txBody>
          <a:bodyPr/>
          <a:lstStyle/>
          <a:p>
            <a:endParaRPr lang="zh-HK" altLang="en-US"/>
          </a:p>
        </p:txBody>
      </p:sp>
      <p:sp>
        <p:nvSpPr>
          <p:cNvPr id="9" name="文字版面配置區 8"/>
          <p:cNvSpPr>
            <a:spLocks noGrp="1"/>
          </p:cNvSpPr>
          <p:nvPr>
            <p:ph type="body" sz="quarter" idx="12"/>
          </p:nvPr>
        </p:nvSpPr>
        <p:spPr>
          <a:xfrm>
            <a:off x="395288" y="2852738"/>
            <a:ext cx="8497887" cy="1655762"/>
          </a:xfrm>
        </p:spPr>
        <p:txBody>
          <a:bodyPr/>
          <a:lstStyle/>
          <a:p>
            <a:pPr algn="ctr">
              <a:defRPr/>
            </a:pPr>
            <a:r>
              <a:rPr dirty="0"/>
              <a:t>謝謝！</a:t>
            </a:r>
            <a:endParaRPr lang="zh-HK" dirty="0"/>
          </a:p>
        </p:txBody>
      </p:sp>
    </p:spTree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4" name="內容版面配置區 3" descr="situation_half_small_farmer_hungry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53054" y="1600200"/>
            <a:ext cx="7376749" cy="4997152"/>
          </a:xfrm>
        </p:spPr>
      </p:pic>
      <p:sp>
        <p:nvSpPr>
          <p:cNvPr id="5" name="文字方塊 4"/>
          <p:cNvSpPr txBox="1"/>
          <p:nvPr/>
        </p:nvSpPr>
        <p:spPr>
          <a:xfrm>
            <a:off x="4932040" y="4869160"/>
            <a:ext cx="3456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b="1" dirty="0"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至</a:t>
            </a:r>
            <a:r>
              <a:rPr lang="en-US" altLang="zh-TW" sz="2400" b="1" dirty="0"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2011</a:t>
            </a:r>
            <a:r>
              <a:rPr lang="zh-TW" altLang="en-US" sz="2400" b="1" dirty="0">
                <a:solidFill>
                  <a:srgbClr val="7030A0"/>
                </a:solidFill>
                <a:latin typeface="新細明體" pitchFamily="18" charset="-120"/>
                <a:ea typeface="新細明體" pitchFamily="18" charset="-120"/>
              </a:rPr>
              <a:t>年情況仍然一樣</a:t>
            </a:r>
            <a:endParaRPr lang="en-US" altLang="zh-TW" sz="2400" b="1" dirty="0">
              <a:solidFill>
                <a:srgbClr val="7030A0"/>
              </a:solidFill>
              <a:latin typeface="新細明體" pitchFamily="18" charset="-120"/>
              <a:ea typeface="新細明體" pitchFamily="18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副標題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文字版面配置區 5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文字版面配置區 6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zh-TW" altLang="en-US" sz="5400" dirty="0"/>
              <a:t>為何小農總是吃不飽</a:t>
            </a:r>
            <a:r>
              <a:rPr lang="en-US" altLang="zh-TW" sz="5400" dirty="0"/>
              <a:t>?</a:t>
            </a:r>
          </a:p>
          <a:p>
            <a:endParaRPr lang="zh-TW" altLang="en-US" sz="5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內容版面配置區 3" descr="small farmer_ok.bmp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79512" y="1484784"/>
            <a:ext cx="5773165" cy="5169859"/>
          </a:xfrm>
        </p:spPr>
      </p:pic>
      <p:sp>
        <p:nvSpPr>
          <p:cNvPr id="6" name="文字版面配置區 8"/>
          <p:cNvSpPr txBox="1">
            <a:spLocks/>
          </p:cNvSpPr>
          <p:nvPr/>
        </p:nvSpPr>
        <p:spPr>
          <a:xfrm>
            <a:off x="611560" y="2852936"/>
            <a:ext cx="2160240" cy="720080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30235"/>
                </a:solidFill>
                <a:effectLst/>
                <a:uLnTx/>
                <a:uFillTx/>
                <a:latin typeface="Arial" pitchFamily="34" charset="0"/>
                <a:ea typeface="細明體" pitchFamily="49" charset="-120"/>
                <a:cs typeface="+mn-cs"/>
              </a:rPr>
              <a:t>氣候變化</a:t>
            </a:r>
          </a:p>
        </p:txBody>
      </p:sp>
      <p:sp>
        <p:nvSpPr>
          <p:cNvPr id="7" name="文字版面配置區 8"/>
          <p:cNvSpPr txBox="1">
            <a:spLocks/>
          </p:cNvSpPr>
          <p:nvPr/>
        </p:nvSpPr>
        <p:spPr>
          <a:xfrm>
            <a:off x="3059832" y="2852936"/>
            <a:ext cx="2736304" cy="6480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630235"/>
                </a:solidFill>
                <a:effectLst/>
                <a:uLnTx/>
                <a:uFillTx/>
                <a:latin typeface="Arial" pitchFamily="34" charset="0"/>
                <a:ea typeface="細明體" pitchFamily="49" charset="-120"/>
                <a:cs typeface="+mn-cs"/>
              </a:rPr>
              <a:t>糧食價格飆升</a:t>
            </a:r>
          </a:p>
        </p:txBody>
      </p:sp>
      <p:sp>
        <p:nvSpPr>
          <p:cNvPr id="8" name="文字方塊 7"/>
          <p:cNvSpPr txBox="1"/>
          <p:nvPr/>
        </p:nvSpPr>
        <p:spPr>
          <a:xfrm>
            <a:off x="179512" y="594928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630235"/>
                </a:solidFill>
              </a:rPr>
              <a:t>不公平貿易</a:t>
            </a:r>
          </a:p>
        </p:txBody>
      </p:sp>
      <p:sp>
        <p:nvSpPr>
          <p:cNvPr id="9" name="文字方塊 8"/>
          <p:cNvSpPr txBox="1"/>
          <p:nvPr/>
        </p:nvSpPr>
        <p:spPr>
          <a:xfrm>
            <a:off x="4499992" y="5805264"/>
            <a:ext cx="15121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b="1" dirty="0">
                <a:solidFill>
                  <a:srgbClr val="630235"/>
                </a:solidFill>
              </a:rPr>
              <a:t>小農</a:t>
            </a:r>
            <a:endParaRPr lang="en-US" altLang="zh-TW" sz="2000" b="1" dirty="0">
              <a:solidFill>
                <a:srgbClr val="630235"/>
              </a:solidFill>
            </a:endParaRPr>
          </a:p>
          <a:p>
            <a:r>
              <a:rPr lang="zh-TW" altLang="en-US" sz="2000" b="1" dirty="0">
                <a:solidFill>
                  <a:srgbClr val="630235"/>
                </a:solidFill>
              </a:rPr>
              <a:t>缺乏資源</a:t>
            </a:r>
          </a:p>
        </p:txBody>
      </p:sp>
      <p:sp>
        <p:nvSpPr>
          <p:cNvPr id="10" name="標題 9"/>
          <p:cNvSpPr txBox="1">
            <a:spLocks noGrp="1"/>
          </p:cNvSpPr>
          <p:nvPr>
            <p:ph type="title"/>
          </p:nvPr>
        </p:nvSpPr>
        <p:spPr>
          <a:xfrm>
            <a:off x="457200" y="555249"/>
            <a:ext cx="8229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dirty="0"/>
              <a:t>為何小農總是吃不飽</a:t>
            </a:r>
            <a:r>
              <a:rPr lang="en-US" altLang="zh-TW" sz="4000" dirty="0"/>
              <a:t>?</a:t>
            </a:r>
          </a:p>
        </p:txBody>
      </p:sp>
      <p:sp>
        <p:nvSpPr>
          <p:cNvPr id="11" name="矩形 10"/>
          <p:cNvSpPr/>
          <p:nvPr/>
        </p:nvSpPr>
        <p:spPr>
          <a:xfrm>
            <a:off x="6012160" y="1484784"/>
            <a:ext cx="313184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大部份農民種植的都是</a:t>
            </a:r>
            <a:r>
              <a:rPr lang="zh-TW" altLang="en-US" b="1" dirty="0">
                <a:solidFill>
                  <a:srgbClr val="61A534"/>
                </a:solidFill>
              </a:rPr>
              <a:t>經濟作物</a:t>
            </a:r>
            <a:r>
              <a:rPr lang="en-US" altLang="zh-TW" b="1" dirty="0">
                <a:solidFill>
                  <a:srgbClr val="61A534"/>
                </a:solidFill>
              </a:rPr>
              <a:t>(cash crop)</a:t>
            </a:r>
            <a:r>
              <a:rPr lang="zh-TW" altLang="en-US" dirty="0"/>
              <a:t>，包括供食用的和非食用的農產品 </a:t>
            </a:r>
            <a:r>
              <a:rPr lang="en-US" altLang="zh-TW" dirty="0"/>
              <a:t>(</a:t>
            </a:r>
            <a:r>
              <a:rPr lang="zh-TW" altLang="en-US" dirty="0"/>
              <a:t>如棉花和棕櫚油</a:t>
            </a:r>
            <a:r>
              <a:rPr lang="en-US" altLang="zh-TW" dirty="0"/>
              <a:t>)</a:t>
            </a:r>
          </a:p>
          <a:p>
            <a:endParaRPr lang="en-US" altLang="zh-TW" dirty="0"/>
          </a:p>
          <a:p>
            <a:r>
              <a:rPr lang="zh-TW" altLang="en-US" dirty="0"/>
              <a:t>只有部份農民單純種植</a:t>
            </a:r>
            <a:r>
              <a:rPr lang="zh-TW" altLang="en-US" b="1" dirty="0">
                <a:solidFill>
                  <a:srgbClr val="61A534"/>
                </a:solidFill>
              </a:rPr>
              <a:t>自給作物 </a:t>
            </a:r>
            <a:r>
              <a:rPr lang="en-US" altLang="zh-TW" b="1" dirty="0">
                <a:solidFill>
                  <a:srgbClr val="61A534"/>
                </a:solidFill>
              </a:rPr>
              <a:t>(subsistence crop)</a:t>
            </a:r>
          </a:p>
          <a:p>
            <a:endParaRPr lang="en-US" altLang="zh-TW" dirty="0"/>
          </a:p>
          <a:p>
            <a:r>
              <a:rPr lang="zh-TW" altLang="en-US" dirty="0"/>
              <a:t>通過經濟作物，農民可賺取收入，購買更多種類及更高營養價值的食物，以及滿足家中教育、醫療和住屋等需要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因此，農產品收入大大影響了農民的溫飽和生活問題</a:t>
            </a:r>
          </a:p>
        </p:txBody>
      </p:sp>
      <p:sp>
        <p:nvSpPr>
          <p:cNvPr id="12" name="副標題 5"/>
          <p:cNvSpPr txBox="1">
            <a:spLocks/>
          </p:cNvSpPr>
          <p:nvPr/>
        </p:nvSpPr>
        <p:spPr bwMode="auto">
          <a:xfrm>
            <a:off x="1475656" y="4005064"/>
            <a:ext cx="2304256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tabLst/>
              <a:defRPr/>
            </a:pPr>
            <a:r>
              <a:rPr kumimoji="0" lang="zh-TW" altLang="en-US" sz="5400" b="1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itchFamily="34" charset="0"/>
                <a:ea typeface="細明體" pitchFamily="49" charset="-120"/>
                <a:cs typeface="+mn-cs"/>
              </a:rPr>
              <a:t>　你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23528" y="404664"/>
            <a:ext cx="7920880" cy="719137"/>
          </a:xfrm>
        </p:spPr>
        <p:txBody>
          <a:bodyPr>
            <a:normAutofit/>
          </a:bodyPr>
          <a:lstStyle/>
          <a:p>
            <a:r>
              <a:rPr lang="zh-TW" altLang="en-US" dirty="0"/>
              <a:t>你知道日常接觸的食品背後的集團嗎？</a:t>
            </a:r>
          </a:p>
        </p:txBody>
      </p:sp>
      <p:pic>
        <p:nvPicPr>
          <p:cNvPr id="4" name="Picture 2" descr="D:\Xuan WANG\Oxfam\Food Company Campaigning\FCC Public Campaigning\Supplementary Big Ten's Brands in China\Wan Chai Ferry(Owned by General Mills, Frozen dumplings, recommend).jpg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6660232" y="5341900"/>
            <a:ext cx="2304256" cy="823404"/>
          </a:xfrm>
          <a:prstGeom prst="rect">
            <a:avLst/>
          </a:prstGeom>
          <a:noFill/>
        </p:spPr>
      </p:pic>
      <p:sp>
        <p:nvSpPr>
          <p:cNvPr id="1026" name="AutoShape 2" descr="data:image/jpeg;base64,/9j/4AAQSkZJRgABAQAAAQABAAD/2wCEAAkGBhQSERUUEhQVFRUUFx4YFhYXFhcYFRcXGBsYFxgYFhgYHSYeFxojHBgWHy8gIycpLCwsGB4xNTAqNSYrLCkBCQoKDgwOGg8PGjYkHyQpLCwsLCwqLCksLCwsLCwsLCwpKSwsLCw0KSwsLCksLCwsLDQvLCwsLCwsLCwsLCwsLP/AABEIARMAtwMBIgACEQEDEQH/xAAcAAABBAMBAAAAAAAAAAAAAAAGAAQFBwECAwj/xABNEAACAQIDBQUEBQcICAcBAAABAgMAEQQSIQUGMUFRBxMiYXEygZGxFCNSocEzNEJicoKzJGNzkrLC0fAIFSVDU3Si4RY1ZIOj0vEX/8QAGgEAAgMBAQAAAAAAAAAAAAAAAgMAAQQFBv/EADURAAIBAwICCAUCBgMAAAAAAAABAgMRIRIxBEETIlFhcYGx8DIzkaHRweEUIzSywvEFQnL/2gAMAwEAAhEDEQA/ABbYGzdnyYdBPIYpSfEwQsAvLwgWJPrzrWPYuALW+kELmIJMR9kJcMAAdC91687a6DcXAeg+Vb0+wIR7L2Pg5YwjSLHKZCAzXylMrEE6ZVGYKL3PtcrU7XdzZqgs2JLBdMojsSbH2eOmnHhw60Iis1LECaXYOz9MuJJJIH5I2AJ1J06X0HSoLa2zUhlaNSjhbeJbFSbAmxHEAkj3U2tWaliHPuh0HwFLuh0HwFdbUrVViHLuR0HwFZ7kdB8BXXLW0kRUAsCL8LioQ49yOg+Apd0Og+AraUlTYg61qXPShui9L7Bd0Og+ArHdDoPgKf7vbOOIlKHSwvVkdnW4MMol79Q5Ryov00I+dKVaDm6a3SuG6UlHU9ipjGOg+ArBiHQfAV6Wi7PcIOEK/AV3O5OFCn6pOH2RTLizy+Yx0HwFalB0HwFWA+7ERxGMFvCjkL5DKD8zVeSwkE1nhxEZzlBcjQ+HkoqXaZKDoPgK1KDoPhWndtRhDuVnlw8QOsp8XoBcmilWjGSi93sD0E9Ll2AeUHQfCtSo6D4Vec3YbAVFncH1qFxvYU4/Jy/EU0SVHIosdKVTu9u6UuBYJLY5uBFKqdghrENB6D5VvalEvhHoPlW9q0AGtqVq2tWbVCjW1ZtSHGw4ngKYYvEuGK2Kkcb0DnFO1w1BvKRIILmw1PQUcbkdnX06PvS9lvaw46caANhYjupldjcXsR5Grn7ONupFiJYbgJIBIvTNwb5A++s3TvpdFsNYY90bU9d8phHsjsywsNjkDHq2tO95dyYMThmiyhTbwsBqpHAipWbbSDgb+lR+K24xBCi3rTXkzrBUm1cHEMNIjgd7ASDb7S9PUfOg6IlhcL7zVvSbuxs7Owuzm7eZoF7RNppABDEAG4kjkKy0aHRJ5xe/gbJcQ52ssjfduBkmD6WsQffVk7obR7qSQng5B94AFU1uXDPi8RkDtkHE0Yb14dcCgJxD5jwFz8qNUo9J0i3tYXOq3HQy5RvCtcsRvGADoapjdrFzYy4gxJzLyIv86j9u7yY/AzBJbNf2SAdabcTYL59jSZ53BAErFviLUA7T3YMbaNeu2M7R8QRaRCl/Ij50wh3nUm5++s7ioNuK3NcG2usyPxGHKMDxsQfhRfsDfdFx0EkgsiKwJ6Fra/dUE2ISQ3019Kb/AERCTfTpSt5qcllDb9Vx7T0bg9+sJJ7Myf1hUpFtaJuDqfeK8uYfZedyq8uda5pEYqjuCv2WNaVWiZegfJlgdq+LSXFMLgiKIW9XcX+4D40qq/HNKSzM7EniSdTSpDhqk5XH30JRsSMQ8I9B8q2tWIh4R6D5Vsa6pzhKlzYak1YW5nZe81pMQCqcQvM+tVxg8eO/Vc5Q3FnABAPK/lXorcHeIzwlJcomi0cDQMP0XXyI+BuKQ60dWjmM6OWnVyOG3uzfDy4YrGipIgvG4FirDhrzHUVTG8+AMxQon1wukiAcCOvob16F2htTiqanmeQoXi2RGjMwUZmJLNzJPE1nqUlOcZ80Np1nCLjyZVWxezKR7GY5R0HGrC2Vu7HBawuQLXPGpsR1kR07StxLm2c1NbKtdAlbrHV2BuR22doLh4Hlc2CgmvPe19oNPK0jnWRr+i8q9I4zAxypllUMp4g8Kh33Lwj6fR0t1tVSVxlOSje4I7ibY2fg4cvfL3h1JPWoPb+yxtDEmR8XEqcFFxovx40Zbb3L2bEPElj0U60G4nd3AE+FpF916U6ijhjY0XPK9Al2JtHZ2yojlmWRzxsbsT7qe7GwYx8oxuIChFH1SEjQfabzoDn3GjIuko/eUrTb/wAPYlFKRyvl4EK9xb0qKomR0X2k7vpv9hXlEaQLKsbatoAbdKnjuLBj8MjiH6NexuLXtVVSbtyqeHxBFWBsjtLaKDuMZA5UDLnj6cPdRKcWwXTlHkNn7M4+87uGWUn7Vhl+VRG2NzMZh51iT60sMwy9B16U/wBqbdEUJkwrY5QfZLg92PeaL+yzZkrRNi8UzM8nslzqEHTperaTBU5IrCXESYd8s8bRt5i1/hxrrhMehJZSAx40ab3bJhxeMDYnEKAPDHDF4pGHnbrS2v2TpJGv0dO4I4vIxuR5i+lLlRTHRrtbgfNMogZSoY6eLTTUUq22juViIkcpLFMq2zZGuRcgD7yKVDGlpLlUUsjWL2R6D5Cm2Na9kDKpbmxsPjXeE+FfQfKru3C3XhGGAkiRy48WZQb363rbO9sGONr5PP8AiMC8TZZBZgPcRyIPMedW12cYWVo1lZiABlB5svQ9a4b29nuTFwwpYwuS0f2o0Fs0Z6qLix91H2AwIjRUUWCiwrNCGqzmso0TmliGzOzNpYaU0EMg/SB1+6n+SllpzRnGUmIKgkoSB04n0rEO0UPE5bcc2lqfrWs2FVhZlBB6ioQwgvwrMkgWuKbJQPnFwdNAxsbcLiu8sY4k286hDkIifE+g6f40O7e3xWMFIuPXpU8Nop/xEYeoqM2hs7BT6OFVjzBsfupNRtq0GaKWlO81dFZbT2wzsSxv6052FtOMRSkKHnX2FNrkeV6mttdmaWvBiE8lcgffQJtLdrEQnxLfX2kYMPitYZUXazOl00Jq0SShwuPxRdi7R5RcBhlT0BroNm4jERhEVe8i1abMAGHJQw0Jrhhe77rXFS94ts0Tey1+QDEXA5+tO9vT4nu1wqLHwvbD8cvHxqOHxpcqck+rb8fnwFpsYPJjYFvIGyXsC4DKfQ1r/raOQWmi48WjYqfhwok2dioIzDGsrBzYMMQWAXT9FSuU8+dbbw7JGIdIcNFmfi+J8Ijy87ldKrp3fS/x6hJx/wCyOWF3ofulihxMeUC2SeMXt+0NPjUdt/E42RbNiHROii0R9Gj5etbYndSJ5jDhsQGkUXcFSVH76iw161AmSfDyskZa6GzZbsp+GhrRDiNeLi3Rp8vuZ3axL4HEriGjMoF7lTmFjzB6+tH+2d9YcYEfD404ZkBzRyR3Rr/a/wD2hbZGNE75HhIkIN3h8D2HEsh8Le8U42luU8gbu2EluIQZJh+1GdGPpWiNTkZ50Uu4l5Z8c2HmtHhmhKqe/VCmfxpbKOJ1tWaA5Nr4yGF4UncxaBkPtLYggEMMy6gUqapJiXTkuRzhmyhWtfKAbdbAGizdLtYnjmUSSo0ZNmi7oAWP/DkBvmHLNoeHO9Bjex+7+FRGEwztqik24kcB0ueFFUffYCCT5XPULbVhmk+kKcy5AsZt11bQ6g3sD6VAbX7QEjJWJBIw5FgoJ6A0E7v7yOuAkz5i0IK/rgX4m/MA/dQ3g8aqvmihOnF3QvboddAaVKUrYH0qcW8lhDtQfTPCsZ6E3v6EVGbV7ScWpBjC2Y2sQBb1PMUONtCWZyGQW0LPbRR1PIVptHGRFTEAHhvcMxKMW5mOwNlvfVhrSryvlmxU6drRWffkTsHabjb6LAx4ZDmJPncURL2qDuV+pLzW8QByx5uYUsbmq/wrRQ+KG6HkXQSoL886X1Hmtb7G2Sc/eeGc6s3dspPWwHED3Crc5JOwHQwcldFmbI3qlki73EBYr8EHIcsx5nyqB2ltT6QcivMxJ5MFU+SgfjQ9tDHuWytdOSpwyj38aj8Zt1In+pdmlXQv7MYPAjjr6i1ZV0k3lmnoaNNXYYLsOHCgTTkRsP0c5zH4m1TWxd7sJJcIqjz0b3tzFVHFgTiJ276VjexDXL8fNtQKlMPuuI5QY5Hs2gtYHrZjrpp0pyjGOb5+onTOe8ceNi0drYnCSR5WRXPQAH76h9n7qwO/eLGiBTfMWNhb31DLOFscwFuJLZR0vr4fx9ae7J3vwqMYp8yqwAzlwyNfrk4Dz+Nqyp1Jyx+B9SlClHGWTW1YMFMDn7qVvtImU3/bShrZu76NI/0acRyKCrKGEi25qwIDgEdVI86KsXuvFIneYV788qkFW9Dy++g/auyjJJZ8qlVsjX+sV76gi9rac6O7jK09gIpSh/Llnsf4NnxE8cfdSQxYmJDqFAvccAwtm462tytwqHhxkADd3JNhZSw6iELY57RqOPAAH1uKnNxMTkMq4oC9ltnvxBIzAi5yHrwpzt50muj4ZEI8SnPYMOokS4I0PI25gUUpJOzygVFz3jZkBtPaUmEhMUM2HkSUtleFckthpne2mpuOulbvvUkkUUUUhwYHt+AkHTiHXXU31OpvW+y92YMQ4S5hcjQlwyseWlha/LXWpKXs0nQ+HLJ5DQ29Dx91VOjF5S7youOzlbxGOP29kAhwjGRyvixLEMxB1tca6dDw++t9h4CRSCpYuTctc3JqS2Tuc/eW7rK3M5bVYWythx4dbmxbr/hVUaDfw47WXUrQprtYNby7qpNgXkxKKZUC5XHhkALopBYcRYnQ0qnN7sz4OY8BZfX8olKumkkrHLcm3c8/g+H3fhU92Y7rxY2VvpF2ihAtGCQGdy2rEa2AXl5VAJwHoPlRh2QNZ8QOgT7mkFHa7QN7JhptPc2LC/W4WP6phaaLMzADgHXMSQLXBHLQ9bCmP2V9F+taT+TvwDeKTN9hRmGby4+duZvvhvwMBhg+TvJZGyRoTZb2uS3OwFtBxJA8xXE2MixLg4s/R8QpCjupCyJe5ClHBCHQ6BuPGxpFVK9maaE5LKI7bW2+8Nsioo9mFeA6NKR7Tfq8B84rCwSYiZI0BaSRgqjqToPQD7gKKcRuDIdYnhl8jeCT8UNQmO3dlg1kSaH9ZlJTXTSSO4PGlpG1TTwmd9pbpyxNIYmEgjYjwaSFV9pyiklVv1N9RpUXJJIps6XZdTmUhwBzJFmHxqUwu8GLjTLHJnUKFGXKxULwsR4lsLgHitzax1qUwO/kd1EsGUrZQyalVBNgobUAZmPEm9zq57xZhlXnEg4t4XGjMSBykCzKPTP409xrkYoZOEYve942J4/zUlm+BqX2isOOxEUcL/XStZpWukKrrZQpGZm59bm3jJzVxwm6Kys6q0seRlUNPEEV2Y2yqua4kPFU8RPO3GpkrqvdGcFhc35OSLvBYZJD3bEDhbNY8eVzTvI0BtI2VyCGUgZeN7jqR5UNzpNF4XVgAStnW63U2IF7jlyrtg9tNH7OZPJSGT3xyXH3igcUx6k13kni8Qrm1gwI48r6++3CoifAxrJbvFW2oW/AEXAJbQ6W59Kk49oxSHxxoSf0om7qQHrkkujegIp9s4wqQGKP+pOgjlt5O3hNuQvUj1NgK3Xy15jfdbeL6E7FHDh+QAFiNdVXRvW9/Knm353xEv0iPKHsA0fBHF9L6+1r7X+SS/8AgjDk94iGNnHhYeyPdwPn91QG0NnSQOQ4NhexKmzDlY87Up1OteP3LpQhNWma7O3gBIVkZH4EHjxtp9oDnapjEzXiYE6cRzW+vIa6i4NvwodyiQC/Ear5XsfCeXAV0TazDvASFOXKM3tNxAykgBRc358/WlOK1XRqSajpeexjfC7biJRXQwyxaLl4AdLA+JfKjTZ20j3iyB2zH9INoy9HU+E+ts2g1IvQXJgu8AzZCeQzDMNLXH/7XfAbQaLLEwJNzbUA214k6A8OHMUb5OIvo73U899slx4rHPZLLMxOp7pOIsRYu1guuuhvUXitp29o5ZOSPiGZh/7cWfXyJFSWxNtQSIFSZHYaWB1+BsakpVOVshysQbNlvY9bfpelbHeSumcyFSNN6ZQ+7XteTB7bm0AdnSBmJfKt7i5v3ianIMorFR+8sLvhZSzo+ULfvO8EgPeJwQuUA1HAUquM5NbFVadLVdPf3juKXj4D0FFPZPMPpOIXqoI9za/2qFo+A9BUn2bTFcf6q4Pus34VoW6MfINO1EfmLcxiP/p/hVPmUm9ydTc68TrqevE/Gri7UV8GDPTEgfEA/hVNyDU+tLl8x+C/UYvgXiEWwt6ZoysfilUkBV1LjoF6+lHez98GRiofUaNGxBI6ggHjVdbszFGlkHtJBIUP2WsFzDzAY1cPYpujA2COJkRXkldgCwByopy2F+FyCSfSkqLlNpYsP1qMFqyMZdnYTF6tAI5DrnQZT0vZSLi5GtReK7OWIJEwsOAkQyAj9oAOvuBq0dp7jo4PdEx3IzAcGA1yE8QvG4FuJ6mhvaGw58Nna10AW1jlRQq2JIvZQAFsBr4eZN6a6eMgxrtPBVmL3RlW5EZYLxaA96o9UNnX30zwuIniP1MpuoYAA2Zc1s1kfVSbAErqRpVl7P2wZAxKh8gtnuBc8bAk6WWxJzWHlWuK2FBiPbYmw0WQA2H7ZAcD3mlOEkaY8RF7oDTvqWEy4iFby2a4Hsup8JyTZlyhSyhQAq3uBoLPINn4DFsVWRY3ZI8pAKN3ngD/AFZyxWOoCqTcnMWUXpztDchwv1dyAfZuJkt5AgOv30PbQ3YkjF2iIH2oznX3ofGtDlbjFofwsldpdnzEhoSsaEAZJGJccgWIBzM7XAUAXIOUEDNQ1iYJ8PZZFdL6hXXwkXsbBtDrcU62btPEQEGCXMFJbLxFypQkxtzykrfpTjY+8arO0mKBYiNli8IdYHPsusTmxA106m9TDC60RrszeOSE/Vu8X9G3gP7UbXU/dUjid4TiVyylXuQboTFJcaeyTkb0FTmwpIMShimmGId8xEkiqrw5gVCxh9ZHNr2vkQa3vULtrcV4VJR1kMcfeS+KxC3sGCkaDXS5u3EC1S3MrVFuzN48HEVASfKyr7EylJD5C/hY+hrjjdmYgqpkhcRrc2Ite/6V+fT5VARYxlFr3H2W8S/A1NbM29LHGTHI8S8MoOaNz9kRtf4igtzHq9rJnbBLBiAY0WSM3FihDqtuqHjrz0NS2J3axBwrM4Rit7SAAXAOut7AkDQ1pNgCIO+kVYZ21SOK4JvzZf0Dre3ypbQ3w7qL6PcuJLqSb2CjTlqSaXOLTSWQY1Lpvy7iCwJSTwK8ivwBuJFDA8dNbehq3Nytr4llWPFANp4ZBqGy6ann1qn8JijhcRmhizC99QfCDxU30tVi7i7ZzyMrK6C2ZVPsgHTw+VNV1JadmIqPVCWpZXvAWb42ODl4XAW1/wCkThSqP3txynCSi/Jf4iVitVjl3KQj4D0Hyqb7PMFfHG/6MbsPVsq/iahYxoPQfKiPcXGCPFgEflVyX6H2h8SLUxblXCztQT+Qq54xTxt/aH41TGNjyyOOjsPgSKuftXxAGzSp4vKij1GZvktU5tUfXy/0jfM0E/j8g4/CO9gcZh/6eT+zf8KvrsTe+yo/KSQf9V/xqg93z9Y4+1DKP/jY/hV7dhr32WPKaT+6fxoKfzJeCCn8C8yyFNAfbZtJotmMF072RY2P6puxHvy299Ha1XHb0v8As5D0nXTr4Xp0thcNyrdqucLhMLHCxRpUMsjA6nNoF9PLypjHvXiVFiVcanUDUkEXPW172Ol6773H6rAn/wBMPnQ6GrBwjfR353fqzoV4rXbw9Ayg7Q7WDROvVle51Ny1iNWJv00ojx++Ii7oSAlpFDBXW5seFiNb1WGFk8Sg/aHzFWFthQ+3MKjDwhoRbyvernVfTRprmm35W/JUaUdDl2BFit2I5wGxGDdSdcyizfEa1A7T7NiReCUt/Nzqb+gcC4r0AEFYOGU8h8K06EZVWlHY8pYvYs+EkV2jeJkN1YqJI7jgQbEfGmWP2xiZFIkmkkQm58ZKk9T/AN69XbU2dGYZMyqRkN9PI1563R2FE+FxpNiQmh6aE1m4iaoQ1PtX3djbQk6ztYC8Og4tw5KOLHp6UT7KxMWGPeTlXmA+rTisXTThm+VRUGwkOveqLcNadNu7BYFsQuvqTTNNyapbWOmL3gMjGRkJI1NiTp6VnYWz8TjZnfCI8liL+yoUcr34UQ9nuzsOMS6Bs+aJgdNLXHX1or7EWiXEYqOIECyk38mZaRSlGVWVK2yX3/0HVlONNTRAYfsc2hMQZHjj1ubnObdNBR1ux2UfRls0xYnjYWHoLk1YlKtihFcjBOtOe7KG7XN3sRhGVo5mMEg9g2FmBGhtxHAj0NYqe/0h5bYfDDrIx+AH+NKhaVw18KKbj4D0HyrN6jjj9B6VxfGmnXM1g52vtSXF4TCxsM2Sdcz8yoGUZvMXOvlfrQBiZMzserE/E1YG6ZEmGIN/UcQRqCPMV3xvZ4uKi72ErHNzA/JSaDUf8Mnj05edRxzqLUrLSBG7I/lK9Msl/Id29z8L1dHYC5+gSjkMQbe9IyaqPZuy5cNiWSaNkcQzaMOP1MmoPBh5jSrg7AE/2fIeuIb7o4qTD5svBerGT+WvF/oWetV128r/ALNQ9J0/svVkZaBe2qC+yZTb2XjYeXjC/Imny2Ew3KU3qN8PgP8Alv7xoftpU/t4XwGAbnlkT3K+nzqA5Vg4X5du+X9zOjWfX8l6I3g9pfUfOrC2q1tu4U/rwfOq6jX4g3v+FHu8bldr4V78ThyPTMKGf9VT8Jf4hQf8qXkekhWRWi3uenKtxXQOYccd+Sf9k/KvOm4x/kuP/o/wavReO/JP+yfka85biN/J9oD+Z/B65n/J/I84/wByOjwHxggtbZa1Q1m9axqC/sw/PT/RN81os7DPzzFn9Qf22oR7MPzxv6F/7tFfYMb4vFn+bX+21YuH/q6n/mP+QVf5BdlKlSrpnJKc/wBIlvq8KPN/7lKmX+kPiLy4dPsxs39ZwP7tKg5mlfCvAo+9YpUqMzh9uKh7k2PP5GrB3cyiOy8L3t0vxHuqvNwmvGR51YOwGHitprqPPX/tTG+qL5kziNnxzLkkUMpBGvEBgVOU8VuCRpTvcrYcWz4nijLlHkMgzWJW6quW4AuPD661thkqUhWlJNO4V+RMxShhob0F9tEttkTfrPGP/kU/hREyaaaUJ9qsbS4QQk2RmVied11Huqp1FGN5DKNNzmoxKc20LbOwA5nvm9xcCh0UUbdwRMGGiXXuFcEnS+ds2nyodkwjLxBrJwzWi3fJ/WTZ0K9OSllcl6HEmjrfFv5bg2/moD/1UDtpRvvc18Zghy7mD+1Q1P6in4S/QlP5cvI9Lis2pCtq6JyjjiV8Dfsn5V5u3G/I7Q/oP/vXpLFH6tv2T8q847jBe5x//Ln+9XN/5L5D8V/cjo8D8fvvAuMV1y05wqwj2s3up4suHH6L29161DETPZqP5TKemHf5rRb/AKPy/W4s/qR/N6H+z/ERnEyBEteB+J9KJuwrE3nxQChR3aH4M3+NY+H/AKqp4R9GFxHyffaXFSpUr10jlFH/AOkFD9fCSf8Ac2A9JNfmKxRL2xblNi1WcSKiwplIKkli0i2tqABrSoLM0a42XgeaqVZrFGIDLs/nszL11FWfgLBtOYBPxNVDug5DEjjyq2Nk4kOVI5rqOhBqN9WwNshThTUCnaxglJEgnQqSpvFexU2YeEnhapzDtwqoe0PAdxtB7syQzMspKC5CyaSELwJDK5t5iruXGKbyWth+07Zri30pVJ5OkifNbVjeDaeHxSJ3M+HlsfZEqEkel71Xm0+z9MPFFK204xFPbu2mgYKbrmALKWC+HmbDQ1Bbd3dxOCytNDDJE35OZBnifmLOtrEjqBSqkdcdLNFJxhJST+qCzE7sMJVZ0JiLjPa+i31II104+6m8uwMKWIDN+llUuFzWEbICzrZOMg15qBzvQ9hNuxCO+QqeAEcrrqfW9OoN4hcfW4lBwsSkov6NY1jfDWd0378Df/FOe7+/5Q7m3fiERlEi5wgYxHKxB70xkXHhIAynTjfhane2N33CwYmUiS6plPAqfaRbcGtXOLaoY6zxH+lwpH3pTyGYfpDBuvPLM0fp4ZNL8aVKjNO6e3ihsK0eav8ARhrFvpju97oJhpJFF3UFlKjTiSbfpDhesS9p+IjVWkwYs7FVtL7TAlSALEnUEULHa8oIIw+J0FlaGeOWw00A420GnlSbbGTJm76PuyxQyYXRC97kZdOLE8NKBVeITw7/AEJ0VF7w9V6BPN2vXVlbCuraqbuPCeGvh+6q63cw4gWdblu/jMZOgy3vr58aJsHvTCWk+swrF2Dvnzx3dAgViGFrjKTbhdjTg2mRhF3DM8rMGDxsVjchsq5Tqc3MjQcKGtKtUhpmg6KoQlhfcE8JuDGxsZH9wFHG73Y3g3TNK0znycKPuFb4LYUy2up/CjvdyIrHY6Gi4WpUlVtPYDjdEad6ZF7F7NMDhnLxRNmKlbtI7eE8RYm1TOyd28Nhb/R4Y4s2hKLYm3C54mnks4QXPWwHMk8APOtsNiA6hl4HhfjXWUIpuSWTiucmss3tWazWtWCQO/X5hN+5/ESs1jfv8wm/c/iJSqyHj+1YrNYqFhFunxarN3ZjsxvxsPh5VW25Qu7DqKsnYNxIQeQoGQMMPxoP7YdkZ8PDOOMbGNj+rJqv/WoH71F8HGum3dlfSsHNDzdDl8nHiQ/1gKJZbRE7NMCI8P8AS922Q+KTB+IW42i8X8JmHupdje0lxUGI2bifHGUzoLm4VjZwCeBDFWFuBJNbdju0c808FiY3jDMDbT9EgjzDMvD9Gu3ZtuFicJtSWVojHh41kRHYj6wEgLl1uRYZr0RTxdHLdLs8hmgx2HkT+WYWZ445c7rmBUNCWW+UqSOnA1x2ruds9sM/0bFGXGRSCJkZ1vNLmWMqsZFwCTowuNNSdTU9udvNHJvBj1iYNHKi5SDdWeAIjEEcQbvr5edVntJ/9X7WkJBJw+LzgW1KZ84+KkfGpcNXYXbR7M4MN3S4vHd1LObIqQl1DXGpbMDa5AuQKYY7spxf0n6J3sV3QyxuxZUlVCoZVAU5WUspKnkQQTVib6Y1DFh9oQYOPHhBdWuxaNWsyyKqg3AI10uDbztXe2u0PGy4nD46TDvFDhXtHlRwjl7d4rOw8RZFYAaWtVMuNwU3g3fxGBnMM9ldVDAq1wyHgynS44/A1IYzDY/CKrzfSIVk1UlyFa4v4Te17a2NW12gboLtKXZ08fiQyBZGGoOHcd7f/pI/9ynGxmh2ltTEytaSPAgQQoRdA7FjLJbgxugUHoooXBPcYqrSuioMPvHiwCWDyof0njVhYcbkrau2B20HF5YcORY3Ijyny1Qjyq5Ulxv+snkkxGHiwEYKLFnQs+lrtp4TmudW0AtbjULgdiYLGbYmMSxywJDeRQAYjOzZbrbS+UcRpe/O9CqUOz9Bj4ifN/qVhh94lS4CyxkH/c4iRfeAb0S7C30e3/mksFjbJPGZ7i17llWyAcL3vx0oi2ruHsmLHhJZRh+8W8cKOUHAhmd2vkudAtxe3uqI2fulgW2m8WHz4sR5GjjzjuFYAlzPKAbopyAAAklrWNjVxppP9ySra1n0RYG8C4lIm7lZJ86goi6qkg1EjSuQ2W+Vgii915A0PYDtRniHdzYJbx+AiOWzDJobq6+XC9MNvbqz4rGtFJtRPpTLnXDIkyRxqOAUq+gtzIub3qvt5tny4Ithpbd4Dbwm4IbxAg8SCCOOtG72FwSeGr/YufZfa3hppo4WixMckrBUzR3UseABUn420o3qmOx7d3PijM2qYJO7Q8QcRILyEfsqbfvCrnoYNyimyuIhGFRxjy9SA36/MJv3P4iUqW/f5hN+5/ESs0Qg8fE1itqwahYQ7lvab1q29nqNDztaql3Qhu/pVs7NOgoJEJTBY4h8rgAsSEtrmFs1yOWlEmDaoKKIMBcXI4HmOWlZwrTYdlAUNDZFAF7qc1ix6DKb+7lVp5uVyKo393blh2hMI45sjN3iNFG5GWTxEXXgQxYVBTNLlyPJOqnlIs1iPPW33V6W2btNJReNwRdgLHiUOVrDmL218x1ptvJiWXCsyk3HnQ1Hpi5XHUnrkotLs5/k80RYNeK4mIHl4pEP3rpTk7FlkN+8jlJ5jERsx/rMDRxjdvOfaCP+0it/aFRkDpPKkYwuGZpHCj6pV1Y21ZADbmaxLir+/wDR1XwOlXaX1f63Mbu7R2ts9LYVZchNymQTR3PEqBfL52tW2Jxm1NtYlMPM1mAZkR17mJco8TEWuTb1OvrTmXZmCWWSNAuePNfu2nhDFAS4jYuwLWBsCFvb0FbQNE2QpidoRlDmQicOFbhdbgEaEjjzo1xS57eH+xK4OUruCz78A2we3cRsjYbJjFCYiNngwozK3eX1Rxb9Fbk+iDrVbdnW/TbMxBdlaSGUBZQPb0JKut+LC7ac7nyqel2e0j53x64hiLfyzDCSw6Kcxyj0tXF93Qx1h2dJ/RSzwN8CctF/Fwbx6/mwK4OcV1lbyJveQ7Dx0hxLY14i4u8aoxJPAsEZDlc8DxB++p/sgbCr9KbDsVQyrHEsrp32SNBqwFrXZ2NracOVAT7sLmFsHiU6tDLFOpHDlrpUNtbYUCSMe+khJP8AvsNIg1/XW/ypyrL3n0EPh5bX/T1HG+G348TiMS5UMXkbI36oORdegVRzqd7LdkYyJX2jh1iMUaujxuxVpUWzMIzYhSLCxawuLcKDF2IW9ibDyfsyqGPukympbZO29obPBWIMI39uN4hJA+liSOFyNCQRfnRKpF8w5UJpYRckAw+2cOMbg3fD4hQUScKFljYDWOQah08QuNRY6EVRMW0JZZXxMzGVotcx1LynwoPPXX0WiGbtHxkmGMKdzh4+BXDQiO4OrDUnLfna17+dPez3dky4yJAuZcNbEzLewMjWEKE68Pa/dapNXsu0GhaF5vl68i39w93PoWBihP5S2eU8zK/ie/Wx8PooogrlhZWZFZ0KMRqpIYr5EroT6V1ppieXkgN+/wAwm/c/iJSpb9/mE37n8RKVUQ8gVg10C0mShuMsEW5BvIR5VamzKpfYG0O5nRuV7H0q7cCosrDgRce+qYDJjAnlUthqh4XGa3MVMRMLjzobWRBY3YEcwuCyMODIbdNDbkcq3ta+UVneIXwb+lSEFRm8k9sM40uTa5NgBfUn0GtqlXNOXgHRxUXiU3jjqaYQ4po5FkTRo2DL6qbj1FG+xt2cNjdYpnk8VjoEAtqbgi9iOnWiFezMIpEUuQjie7Dsf3mNxobaVzKVNvDPQV+MpqOMgBg8XgmnklxGiSBmaEpIXWRv+G6EXTNc62NtLc6fSY5DhsIiJhC8kZjmY5Q0LNJdCXXxrZNMxvaxvciiiHs5gW6yl3JGmpUrzHs8/jXTaPZRCEBjlMbcs/jX4WB++ppV7R2XaZ4zhhzdn9SM2vsFRH3iROpTFCJ1j70r3RUeMGTMSM17SWAINrXF6bbY3eiX6WsTSh8JJGt5GQq4lIA9lAUtxvrWiblfWSRpisL3kdiV71kcWAdbqwFtCDe9vOnmzdycROjr9MYFrZ0DGVSOADEOQ2mnSl9FLe3vA5VdK+b6+hlcGkDY/DhmeSHCFi5RAuawIKal1IzDnz8qh9l7zTqB9axFuBJI++ibHbkbQiXw41WUplbvPDdBfRyQxcep0uai8FuLIVQxTQS5hfQsFv0VrFT8aF0Km9sjKFair9JJZ99g9g+j4i3f4XDyX4kxKrf1lAP31L4XspwE65ohNhz/ADUzW+D5hTEbtYmEXeJrDmpVx78puPhRzum14qPg5Vel0VL27zPxypqHSUX9GA2N7HMQNYcYkov7GJhB+Lrc/dRfuBuq+CgfvihnmkLyslyvRFUkA2C68OLNU4+LJYpGAWHtE+wnOxPNueUe8i4prgduK6XNyeVlIDgs6oUB45gpPHrrYXrrpwi7I5cumqRznb77ErWL1CybSzo/euIUzlQwY5myg5gDp7LDUj7LDhqWx2nAAC5kkv47tZRowXvOWRWc2F/7IoXVRceEm/2V/vtc334YHATWIPsfxEpVC76bQthXiJyLIqsllyoSJEuqMdSdSxJtcAWFr0quNRMXOi4PJ5iVa2YiudZCE0bRUXyRq61aHZrvOJE+jynxr7BPMdKq+/Wu+GxDRMHQkMpuDU5WAecl57Ym+sRRo1rg3t5aU9XePx92RYgXUkGzaDTNyOtC27W80ePaMyMFmQWKnQMOoPWicOjnvJLx905QHkbkDXyOlMsnGzAV08EpsnfWGUTAhkkw4BkRwAbEXBWxIYHrTDH7Sw2LhhMs4iEwdkBIXMRYe0dLi/30E7xyd5j3ijN2MKKVjYAHicpPPTX3032niFODgMa5AvfgKeRul9DccqxTlaTR0aXDxklnf36lobv4MxvZVChV0sAAwtYa8DwrOE32RpTG5VXX2gDcqDqAwvfpqKqXZO8OLwqqy94iMoYFCO7KlioJRroPECOCnSsPj4ppGlfKJWNy6s0L3665kPpcUmMNK0qVuZplRcm5WUuWMFvjHCRy4NxfTlwtwB4aU62mJJmRomuACGTKCSeXivoOPrQTsLasAjAmklupuHaM5QOheEsp58fhRNgd4VVAMMYZvF4lWZM1iddCb6dLfCs8aclJqWz7MhVI2s4rK7cfc12ls1JgUmi8X2iAsg1uMjjVeHI0O4J54T9IhE2RWIaJlBmQg2PTvYzxtqbWIvR8N4oXGSZWjJ4B0ax81a1qa7cwbxRmTDxmUDVkUjvMoGpTMbMQALLxN+NatFSDWh3XeZHVpyT6SNn3GjYw4pY5I5XizC+VolYajQMPC6248b01xeDcZCFjuxCuVJHhNye7sLFr20YC4vTXYe34Z/FGR3hAVlZckunAOpsdL9La6VLYfFK17WbkRr8POs9RyhLK8x9NRlHq5XYcInnGeOURyxGwXQiQX0bvATb3ob68KlNmTpDoi5QTcgE2HoGOnxoO2/sHEK5fCTMqkD6qTM8ebW5BHiQE8rkVz2bicZHpLHmFxqjgg3GrBWswsRbjz4WvVynJdaMtilTUurpww9mwzSFY4/DC5LzPm1Nzcxpc3GY3JOgAv1rquzHUTSAgzOD3YHsxgDKirfnYAk9fKh/Ze86pIqkG0hsBpcWFySOOnx18qfY3f+JBcI7ceNlJA0JsToPW1PhWptXnh+9gZ0q6emCuvXnl+8IeJskG6yNpkEYRAfCtuGc+1rZibC5AvoK7f6mgIXNHcILEsxAIFrB1Bsw0HEW0HSmWxt/cNiiRExJX2tOBN+J9xqZ+jJmLZRdrEnjcgAA24XsAL0xaH8OffeInUqxfWbXh+37gz2h4cT4KS4+rQq1+GY51UBfLxE356WvrSp9vz+YTfufxEpUxRTyxHTTWIuyPJKitxXMIOZrNqYyLB0KaXuK2W1c+7v8A4V2QihYxGrkg3W4I4EcaMNldojGBoMTclrBZegB1zD8aES4vxrEqaaCrvgG2bp7BziNmGMHFQyBgbAMp1X9o/dW+GgeTCKpBOR5QxCmwEgFibC4F760C4PGtH+kcvNbkA0VbL3vELqU7xQeIJFh+DfdSJRyzbTqqyfMI9iba7iJYcRD3mHUsSVyte/BTfTKLueIN28qkdl4bZExNgqE6BHZl4AgEEnRj5HpWmz9swYhgXjUk8WjJjk99tG++uW29lYEOQJozc2AcZGv5umnvK1SlfA2UYrLbj4bDTEbjumIhWKUKMSz5CL+BUGc6qxz+Ei1jcnpXGXZc/crNFIMVExK/kszqRkFnV1JBvIF0J156inMO7LKyvCZLoboYyJcpGtwUIZf6tSEO2MZE1xJGSLmzKkZuxRj4WVOJjX7+tC4rmjTGpPGmSft/sQDbSmgbxRtGV0NjNEV8jlcAHna1P4t+MSqhhJiQjEgN32ZCRa4Bkja5FxcX5ipmPeOcBL4W6xMuVUZ+7yKEGVwCwktkUqzE5T8K4f8AjOD2Z8K5yhva7ty5ZIkLSZlF3buySwt7XA8xeNmMUpS3p380R+I3vMtjKzsRwLR4ZyPf3YNOcNv/ACqLCZzbgDBh2tb1Nctv7wYSaFwkWWZyviMSAiyxjwur+EDKw9k3zDhyexb1QqPCz5Dh+7+imIGNJO77skNm1VjcmwBOY34Cqbe2oPRC1+iz4fsa/wD9GmN/rn142gw4/wAae7G3pmmmg+tlynEJG6lYgGVgT+ggPK3HnXLF7U2c0LssY8OaNI2Xx2b6Q6Zbt4FUtESw+zbnUZuf7cH/ADkX9l6Bt3WQujpunJ9Ha3akEW8e28IkrRznu7HipLXte/s8CCbWNN32SUd54oleNlDBmt4MviDMGN7A3IOvGnu2d5WimWMII1kc5fq8xN+Jy25k86n9l7wxEGIKCCLkZbCxsGFj63tw1rNKyy7pGfVOEVaz7rkNuXvF3wdyyoV1UlAFAYtdbjUcLm/lRhsjb6SN3eZS4104HnpVZ4vAYeZ5cLhgI5ELDLGSq2U+1KosrWNuJ5iprYE5hmigRnIuoDH2ZOAcu4Fi4uTYUxy0yThjuZnlR6SMnO226t+Au34/MJv3P4iUqzvt+YTfufxErFdWKwcNnksJS7utGtzHvrZTarY5NczGSusYtXLLW0bEacajTaInFM7Aa8Na3Lm1iKVtNdDSt1sdOVDYZezOB8+FYa5FdHYGtI9L2PxqE3wZgxDoboSLU/O3pGkzSeIdBw9wOlMf8+VZdB1+6rTzdFNPTZvBN7H28kUgYF4z1Vyp87GxHxFF2N7QXZY8uILDhZ0RuH2jfX1sKrBkPLWsFT/3q3l3YKk4ppF0wbdRvE8eBcEaBFaFz5kg1JbNnwk5IAlRgLnu8S5U+niI+6qLjxTgaO1ulzUtsXePE4dw8UgzfrKrD3g0ipBtYNlOvbt9+ZdZ2Jh9Mz4gEjgzRn73jIPxrqd3MGbhMS2e3Aph736H6rQ1T8vaDjMxs0ep8QCWW/uNMZN68QwN8hueJU3+dKjTnzsO/iE8qTLY2fFhS8iyNiIu79osmGCn9kiPX1opwe7+FDRSGWVghDoGdbZhwLIqgXrzziN5MRIAGPK1gOQ99SeK3sxrKlpsoVbCy8fM3vc+dE6c08WKddSWG/si7d6toYcZSyFhmslh7bEeVyeVROA2fHEoN3DZww01UeyEvrcWNiDrbpVOvvBjGuTipRcWuDl4620tTQ4mUjxyO4PHxk/jrS3Rld2e5cakdKUk8e/eC3dr7wQYeXvO+iQMmV9Q0rOpJC6XITr7qjNj9r0MchtC8nEjLZBpw49fTQdaq4xC9rX+7407wjBWGl9f861I8PGNm8sk60ppxWF9/qWHvF2rYvFQSKkUUUZt9p20ZSPEbDiBypULYth3LWuOGn7wrNa4vBz5xSeEBObSud9aVKmmd7m+akrG9KlURbOiSGsmc9aVKhCu7Gyvfj8hXJX0pUqvkRPIlc2pA0qVUwk7myzEcDW/en/IFKlUsXqdznO5pRSEGlSqcirvWdGf/NhWqOfvpUqrkHd3Nu9P+QKcLjHsNflSpVRLtZOGKmJPGsYWU9edKlRxWBU5O5sMWwOh5dBXbC4lhbX5UqVBJIbTnLtJHG7QdlNyNf1VHMdBSpUqiQD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1028" name="AutoShape 4" descr="data:image/jpeg;base64,/9j/4AAQSkZJRgABAQAAAQABAAD/2wCEAAkGBhQSERUUEhQVFRUUFx4YFhYXFhcYFRcXGBsYFxgYFhgYHSYeFxojHBgWHy8gIycpLCwsGB4xNTAqNSYrLCkBCQoKDgwOGg8PGjYkHyQpLCwsLCwqLCksLCwsLCwsLCwpKSwsLCw0KSwsLCksLCwsLDQvLCwsLCwsLCwsLCwsLP/AABEIARMAtwMBIgACEQEDEQH/xAAcAAABBAMBAAAAAAAAAAAAAAAGAAQFBwECAwj/xABNEAACAQIDBQUEBQcICAcBAAABAgMAEQQSIQUGMUFRBxMiYXEygZGxFCNSocEzNEJicoKzJGNzkrLC0fAIFSVDU3Si4RY1ZIOj0vEX/8QAGgEAAgMBAQAAAAAAAAAAAAAAAgMAAQQFBv/EADURAAIBAwICCAUCBgMAAAAAAAABAgMRIRIxBEETIlFhcYGx8DIzkaHRweEUIzSywvEFQnL/2gAMAwEAAhEDEQA/ABbYGzdnyYdBPIYpSfEwQsAvLwgWJPrzrWPYuALW+kELmIJMR9kJcMAAdC91687a6DcXAeg+Vb0+wIR7L2Pg5YwjSLHKZCAzXylMrEE6ZVGYKL3PtcrU7XdzZqgs2JLBdMojsSbH2eOmnHhw60Iis1LECaXYOz9MuJJJIH5I2AJ1J06X0HSoLa2zUhlaNSjhbeJbFSbAmxHEAkj3U2tWaliHPuh0HwFLuh0HwFdbUrVViHLuR0HwFZ7kdB8BXXLW0kRUAsCL8LioQ49yOg+Apd0Og+AraUlTYg61qXPShui9L7Bd0Og+ArHdDoPgKf7vbOOIlKHSwvVkdnW4MMol79Q5Ryov00I+dKVaDm6a3SuG6UlHU9ipjGOg+ArBiHQfAV6Wi7PcIOEK/AV3O5OFCn6pOH2RTLizy+Yx0HwFalB0HwFWA+7ERxGMFvCjkL5DKD8zVeSwkE1nhxEZzlBcjQ+HkoqXaZKDoPgK1KDoPhWndtRhDuVnlw8QOsp8XoBcmilWjGSi93sD0E9Ll2AeUHQfCtSo6D4Vec3YbAVFncH1qFxvYU4/Jy/EU0SVHIosdKVTu9u6UuBYJLY5uBFKqdghrENB6D5VvalEvhHoPlW9q0AGtqVq2tWbVCjW1ZtSHGw4ngKYYvEuGK2Kkcb0DnFO1w1BvKRIILmw1PQUcbkdnX06PvS9lvaw46caANhYjupldjcXsR5Grn7ONupFiJYbgJIBIvTNwb5A++s3TvpdFsNYY90bU9d8phHsjsywsNjkDHq2tO95dyYMThmiyhTbwsBqpHAipWbbSDgb+lR+K24xBCi3rTXkzrBUm1cHEMNIjgd7ASDb7S9PUfOg6IlhcL7zVvSbuxs7Owuzm7eZoF7RNppABDEAG4kjkKy0aHRJ5xe/gbJcQ52ssjfduBkmD6WsQffVk7obR7qSQng5B94AFU1uXDPi8RkDtkHE0Yb14dcCgJxD5jwFz8qNUo9J0i3tYXOq3HQy5RvCtcsRvGADoapjdrFzYy4gxJzLyIv86j9u7yY/AzBJbNf2SAdabcTYL59jSZ53BAErFviLUA7T3YMbaNeu2M7R8QRaRCl/Ij50wh3nUm5++s7ioNuK3NcG2usyPxGHKMDxsQfhRfsDfdFx0EkgsiKwJ6Fra/dUE2ISQ3019Kb/AERCTfTpSt5qcllDb9Vx7T0bg9+sJJ7Myf1hUpFtaJuDqfeK8uYfZedyq8uda5pEYqjuCv2WNaVWiZegfJlgdq+LSXFMLgiKIW9XcX+4D40qq/HNKSzM7EniSdTSpDhqk5XH30JRsSMQ8I9B8q2tWIh4R6D5Vsa6pzhKlzYak1YW5nZe81pMQCqcQvM+tVxg8eO/Vc5Q3FnABAPK/lXorcHeIzwlJcomi0cDQMP0XXyI+BuKQ60dWjmM6OWnVyOG3uzfDy4YrGipIgvG4FirDhrzHUVTG8+AMxQon1wukiAcCOvob16F2htTiqanmeQoXi2RGjMwUZmJLNzJPE1nqUlOcZ80Np1nCLjyZVWxezKR7GY5R0HGrC2Vu7HBawuQLXPGpsR1kR07StxLm2c1NbKtdAlbrHV2BuR22doLh4Hlc2CgmvPe19oNPK0jnWRr+i8q9I4zAxypllUMp4g8Kh33Lwj6fR0t1tVSVxlOSje4I7ibY2fg4cvfL3h1JPWoPb+yxtDEmR8XEqcFFxovx40Zbb3L2bEPElj0U60G4nd3AE+FpF916U6ijhjY0XPK9Al2JtHZ2yojlmWRzxsbsT7qe7GwYx8oxuIChFH1SEjQfabzoDn3GjIuko/eUrTb/wAPYlFKRyvl4EK9xb0qKomR0X2k7vpv9hXlEaQLKsbatoAbdKnjuLBj8MjiH6NexuLXtVVSbtyqeHxBFWBsjtLaKDuMZA5UDLnj6cPdRKcWwXTlHkNn7M4+87uGWUn7Vhl+VRG2NzMZh51iT60sMwy9B16U/wBqbdEUJkwrY5QfZLg92PeaL+yzZkrRNi8UzM8nslzqEHTperaTBU5IrCXESYd8s8bRt5i1/hxrrhMehJZSAx40ab3bJhxeMDYnEKAPDHDF4pGHnbrS2v2TpJGv0dO4I4vIxuR5i+lLlRTHRrtbgfNMogZSoY6eLTTUUq22juViIkcpLFMq2zZGuRcgD7yKVDGlpLlUUsjWL2R6D5Cm2Na9kDKpbmxsPjXeE+FfQfKru3C3XhGGAkiRy48WZQb363rbO9sGONr5PP8AiMC8TZZBZgPcRyIPMedW12cYWVo1lZiABlB5svQ9a4b29nuTFwwpYwuS0f2o0Fs0Z6qLix91H2AwIjRUUWCiwrNCGqzmso0TmliGzOzNpYaU0EMg/SB1+6n+SllpzRnGUmIKgkoSB04n0rEO0UPE5bcc2lqfrWs2FVhZlBB6ioQwgvwrMkgWuKbJQPnFwdNAxsbcLiu8sY4k286hDkIifE+g6f40O7e3xWMFIuPXpU8Nop/xEYeoqM2hs7BT6OFVjzBsfupNRtq0GaKWlO81dFZbT2wzsSxv6052FtOMRSkKHnX2FNrkeV6mttdmaWvBiE8lcgffQJtLdrEQnxLfX2kYMPitYZUXazOl00Jq0SShwuPxRdi7R5RcBhlT0BroNm4jERhEVe8i1abMAGHJQw0Jrhhe77rXFS94ts0Tey1+QDEXA5+tO9vT4nu1wqLHwvbD8cvHxqOHxpcqck+rb8fnwFpsYPJjYFvIGyXsC4DKfQ1r/raOQWmi48WjYqfhwok2dioIzDGsrBzYMMQWAXT9FSuU8+dbbw7JGIdIcNFmfi+J8Ijy87ldKrp3fS/x6hJx/wCyOWF3ofulihxMeUC2SeMXt+0NPjUdt/E42RbNiHROii0R9Gj5etbYndSJ5jDhsQGkUXcFSVH76iw161AmSfDyskZa6GzZbsp+GhrRDiNeLi3Rp8vuZ3axL4HEriGjMoF7lTmFjzB6+tH+2d9YcYEfD404ZkBzRyR3Rr/a/wD2hbZGNE75HhIkIN3h8D2HEsh8Le8U42luU8gbu2EluIQZJh+1GdGPpWiNTkZ50Uu4l5Z8c2HmtHhmhKqe/VCmfxpbKOJ1tWaA5Nr4yGF4UncxaBkPtLYggEMMy6gUqapJiXTkuRzhmyhWtfKAbdbAGizdLtYnjmUSSo0ZNmi7oAWP/DkBvmHLNoeHO9Bjex+7+FRGEwztqik24kcB0ueFFUffYCCT5XPULbVhmk+kKcy5AsZt11bQ6g3sD6VAbX7QEjJWJBIw5FgoJ6A0E7v7yOuAkz5i0IK/rgX4m/MA/dQ3g8aqvmihOnF3QvboddAaVKUrYH0qcW8lhDtQfTPCsZ6E3v6EVGbV7ScWpBjC2Y2sQBb1PMUONtCWZyGQW0LPbRR1PIVptHGRFTEAHhvcMxKMW5mOwNlvfVhrSryvlmxU6drRWffkTsHabjb6LAx4ZDmJPncURL2qDuV+pLzW8QByx5uYUsbmq/wrRQ+KG6HkXQSoL886X1Hmtb7G2Sc/eeGc6s3dspPWwHED3Crc5JOwHQwcldFmbI3qlki73EBYr8EHIcsx5nyqB2ltT6QcivMxJ5MFU+SgfjQ9tDHuWytdOSpwyj38aj8Zt1In+pdmlXQv7MYPAjjr6i1ZV0k3lmnoaNNXYYLsOHCgTTkRsP0c5zH4m1TWxd7sJJcIqjz0b3tzFVHFgTiJ276VjexDXL8fNtQKlMPuuI5QY5Hs2gtYHrZjrpp0pyjGOb5+onTOe8ceNi0drYnCSR5WRXPQAH76h9n7qwO/eLGiBTfMWNhb31DLOFscwFuJLZR0vr4fx9ae7J3vwqMYp8yqwAzlwyNfrk4Dz+Nqyp1Jyx+B9SlClHGWTW1YMFMDn7qVvtImU3/bShrZu76NI/0acRyKCrKGEi25qwIDgEdVI86KsXuvFIneYV788qkFW9Dy++g/auyjJJZ8qlVsjX+sV76gi9rac6O7jK09gIpSh/Llnsf4NnxE8cfdSQxYmJDqFAvccAwtm462tytwqHhxkADd3JNhZSw6iELY57RqOPAAH1uKnNxMTkMq4oC9ltnvxBIzAi5yHrwpzt50muj4ZEI8SnPYMOokS4I0PI25gUUpJOzygVFz3jZkBtPaUmEhMUM2HkSUtleFckthpne2mpuOulbvvUkkUUUUhwYHt+AkHTiHXXU31OpvW+y92YMQ4S5hcjQlwyseWlha/LXWpKXs0nQ+HLJ5DQ29Dx91VOjF5S7youOzlbxGOP29kAhwjGRyvixLEMxB1tca6dDw++t9h4CRSCpYuTctc3JqS2Tuc/eW7rK3M5bVYWythx4dbmxbr/hVUaDfw47WXUrQprtYNby7qpNgXkxKKZUC5XHhkALopBYcRYnQ0qnN7sz4OY8BZfX8olKumkkrHLcm3c8/g+H3fhU92Y7rxY2VvpF2ihAtGCQGdy2rEa2AXl5VAJwHoPlRh2QNZ8QOgT7mkFHa7QN7JhptPc2LC/W4WP6phaaLMzADgHXMSQLXBHLQ9bCmP2V9F+taT+TvwDeKTN9hRmGby4+duZvvhvwMBhg+TvJZGyRoTZb2uS3OwFtBxJA8xXE2MixLg4s/R8QpCjupCyJe5ClHBCHQ6BuPGxpFVK9maaE5LKI7bW2+8Nsioo9mFeA6NKR7Tfq8B84rCwSYiZI0BaSRgqjqToPQD7gKKcRuDIdYnhl8jeCT8UNQmO3dlg1kSaH9ZlJTXTSSO4PGlpG1TTwmd9pbpyxNIYmEgjYjwaSFV9pyiklVv1N9RpUXJJIps6XZdTmUhwBzJFmHxqUwu8GLjTLHJnUKFGXKxULwsR4lsLgHitzax1qUwO/kd1EsGUrZQyalVBNgobUAZmPEm9zq57xZhlXnEg4t4XGjMSBykCzKPTP409xrkYoZOEYve942J4/zUlm+BqX2isOOxEUcL/XStZpWukKrrZQpGZm59bm3jJzVxwm6Kys6q0seRlUNPEEV2Y2yqua4kPFU8RPO3GpkrqvdGcFhc35OSLvBYZJD3bEDhbNY8eVzTvI0BtI2VyCGUgZeN7jqR5UNzpNF4XVgAStnW63U2IF7jlyrtg9tNH7OZPJSGT3xyXH3igcUx6k13kni8Qrm1gwI48r6++3CoifAxrJbvFW2oW/AEXAJbQ6W59Kk49oxSHxxoSf0om7qQHrkkujegIp9s4wqQGKP+pOgjlt5O3hNuQvUj1NgK3Xy15jfdbeL6E7FHDh+QAFiNdVXRvW9/Knm353xEv0iPKHsA0fBHF9L6+1r7X+SS/8AgjDk94iGNnHhYeyPdwPn91QG0NnSQOQ4NhexKmzDlY87Up1OteP3LpQhNWma7O3gBIVkZH4EHjxtp9oDnapjEzXiYE6cRzW+vIa6i4NvwodyiQC/Ear5XsfCeXAV0TazDvASFOXKM3tNxAykgBRc358/WlOK1XRqSajpeexjfC7biJRXQwyxaLl4AdLA+JfKjTZ20j3iyB2zH9INoy9HU+E+ts2g1IvQXJgu8AzZCeQzDMNLXH/7XfAbQaLLEwJNzbUA214k6A8OHMUb5OIvo73U899slx4rHPZLLMxOp7pOIsRYu1guuuhvUXitp29o5ZOSPiGZh/7cWfXyJFSWxNtQSIFSZHYaWB1+BsakpVOVshysQbNlvY9bfpelbHeSumcyFSNN6ZQ+7XteTB7bm0AdnSBmJfKt7i5v3ianIMorFR+8sLvhZSzo+ULfvO8EgPeJwQuUA1HAUquM5NbFVadLVdPf3juKXj4D0FFPZPMPpOIXqoI9za/2qFo+A9BUn2bTFcf6q4Pus34VoW6MfINO1EfmLcxiP/p/hVPmUm9ydTc68TrqevE/Gri7UV8GDPTEgfEA/hVNyDU+tLl8x+C/UYvgXiEWwt6ZoysfilUkBV1LjoF6+lHez98GRiofUaNGxBI6ggHjVdbszFGlkHtJBIUP2WsFzDzAY1cPYpujA2COJkRXkldgCwByopy2F+FyCSfSkqLlNpYsP1qMFqyMZdnYTF6tAI5DrnQZT0vZSLi5GtReK7OWIJEwsOAkQyAj9oAOvuBq0dp7jo4PdEx3IzAcGA1yE8QvG4FuJ6mhvaGw58Nna10AW1jlRQq2JIvZQAFsBr4eZN6a6eMgxrtPBVmL3RlW5EZYLxaA96o9UNnX30zwuIniP1MpuoYAA2Zc1s1kfVSbAErqRpVl7P2wZAxKh8gtnuBc8bAk6WWxJzWHlWuK2FBiPbYmw0WQA2H7ZAcD3mlOEkaY8RF7oDTvqWEy4iFby2a4Hsup8JyTZlyhSyhQAq3uBoLPINn4DFsVWRY3ZI8pAKN3ngD/AFZyxWOoCqTcnMWUXpztDchwv1dyAfZuJkt5AgOv30PbQ3YkjF2iIH2oznX3ofGtDlbjFofwsldpdnzEhoSsaEAZJGJccgWIBzM7XAUAXIOUEDNQ1iYJ8PZZFdL6hXXwkXsbBtDrcU62btPEQEGCXMFJbLxFypQkxtzykrfpTjY+8arO0mKBYiNli8IdYHPsusTmxA106m9TDC60RrszeOSE/Vu8X9G3gP7UbXU/dUjid4TiVyylXuQboTFJcaeyTkb0FTmwpIMShimmGId8xEkiqrw5gVCxh9ZHNr2vkQa3vULtrcV4VJR1kMcfeS+KxC3sGCkaDXS5u3EC1S3MrVFuzN48HEVASfKyr7EylJD5C/hY+hrjjdmYgqpkhcRrc2Ite/6V+fT5VARYxlFr3H2W8S/A1NbM29LHGTHI8S8MoOaNz9kRtf4igtzHq9rJnbBLBiAY0WSM3FihDqtuqHjrz0NS2J3axBwrM4Rit7SAAXAOut7AkDQ1pNgCIO+kVYZ21SOK4JvzZf0Dre3ypbQ3w7qL6PcuJLqSb2CjTlqSaXOLTSWQY1Lpvy7iCwJSTwK8ivwBuJFDA8dNbehq3Nytr4llWPFANp4ZBqGy6ann1qn8JijhcRmhizC99QfCDxU30tVi7i7ZzyMrK6C2ZVPsgHTw+VNV1JadmIqPVCWpZXvAWb42ODl4XAW1/wCkThSqP3txynCSi/Jf4iVitVjl3KQj4D0Hyqb7PMFfHG/6MbsPVsq/iahYxoPQfKiPcXGCPFgEflVyX6H2h8SLUxblXCztQT+Qq54xTxt/aH41TGNjyyOOjsPgSKuftXxAGzSp4vKij1GZvktU5tUfXy/0jfM0E/j8g4/CO9gcZh/6eT+zf8KvrsTe+yo/KSQf9V/xqg93z9Y4+1DKP/jY/hV7dhr32WPKaT+6fxoKfzJeCCn8C8yyFNAfbZtJotmMF072RY2P6puxHvy299Ha1XHb0v8As5D0nXTr4Xp0thcNyrdqucLhMLHCxRpUMsjA6nNoF9PLypjHvXiVFiVcanUDUkEXPW172Ol6773H6rAn/wBMPnQ6GrBwjfR353fqzoV4rXbw9Ayg7Q7WDROvVle51Ny1iNWJv00ojx++Ii7oSAlpFDBXW5seFiNb1WGFk8Sg/aHzFWFthQ+3MKjDwhoRbyvernVfTRprmm35W/JUaUdDl2BFit2I5wGxGDdSdcyizfEa1A7T7NiReCUt/Nzqb+gcC4r0AEFYOGU8h8K06EZVWlHY8pYvYs+EkV2jeJkN1YqJI7jgQbEfGmWP2xiZFIkmkkQm58ZKk9T/AN69XbU2dGYZMyqRkN9PI1563R2FE+FxpNiQmh6aE1m4iaoQ1PtX3djbQk6ztYC8Og4tw5KOLHp6UT7KxMWGPeTlXmA+rTisXTThm+VRUGwkOveqLcNadNu7BYFsQuvqTTNNyapbWOmL3gMjGRkJI1NiTp6VnYWz8TjZnfCI8liL+yoUcr34UQ9nuzsOMS6Bs+aJgdNLXHX1or7EWiXEYqOIECyk38mZaRSlGVWVK2yX3/0HVlONNTRAYfsc2hMQZHjj1ubnObdNBR1ux2UfRls0xYnjYWHoLk1YlKtihFcjBOtOe7KG7XN3sRhGVo5mMEg9g2FmBGhtxHAj0NYqe/0h5bYfDDrIx+AH+NKhaVw18KKbj4D0HyrN6jjj9B6VxfGmnXM1g52vtSXF4TCxsM2Sdcz8yoGUZvMXOvlfrQBiZMzserE/E1YG6ZEmGIN/UcQRqCPMV3xvZ4uKi72ErHNzA/JSaDUf8Mnj05edRxzqLUrLSBG7I/lK9Msl/Id29z8L1dHYC5+gSjkMQbe9IyaqPZuy5cNiWSaNkcQzaMOP1MmoPBh5jSrg7AE/2fIeuIb7o4qTD5svBerGT+WvF/oWetV128r/ALNQ9J0/svVkZaBe2qC+yZTb2XjYeXjC/Imny2Ew3KU3qN8PgP8Alv7xoftpU/t4XwGAbnlkT3K+nzqA5Vg4X5du+X9zOjWfX8l6I3g9pfUfOrC2q1tu4U/rwfOq6jX4g3v+FHu8bldr4V78ThyPTMKGf9VT8Jf4hQf8qXkekhWRWi3uenKtxXQOYccd+Sf9k/KvOm4x/kuP/o/wavReO/JP+yfka85biN/J9oD+Z/B65n/J/I84/wByOjwHxggtbZa1Q1m9axqC/sw/PT/RN81os7DPzzFn9Qf22oR7MPzxv6F/7tFfYMb4vFn+bX+21YuH/q6n/mP+QVf5BdlKlSrpnJKc/wBIlvq8KPN/7lKmX+kPiLy4dPsxs39ZwP7tKg5mlfCvAo+9YpUqMzh9uKh7k2PP5GrB3cyiOy8L3t0vxHuqvNwmvGR51YOwGHitprqPPX/tTG+qL5kziNnxzLkkUMpBGvEBgVOU8VuCRpTvcrYcWz4nijLlHkMgzWJW6quW4AuPD661thkqUhWlJNO4V+RMxShhob0F9tEttkTfrPGP/kU/hREyaaaUJ9qsbS4QQk2RmVied11Huqp1FGN5DKNNzmoxKc20LbOwA5nvm9xcCh0UUbdwRMGGiXXuFcEnS+ds2nyodkwjLxBrJwzWi3fJ/WTZ0K9OSllcl6HEmjrfFv5bg2/moD/1UDtpRvvc18Zghy7mD+1Q1P6in4S/QlP5cvI9Lis2pCtq6JyjjiV8Dfsn5V5u3G/I7Q/oP/vXpLFH6tv2T8q847jBe5x//Ln+9XN/5L5D8V/cjo8D8fvvAuMV1y05wqwj2s3up4suHH6L29161DETPZqP5TKemHf5rRb/AKPy/W4s/qR/N6H+z/ERnEyBEteB+J9KJuwrE3nxQChR3aH4M3+NY+H/AKqp4R9GFxHyffaXFSpUr10jlFH/AOkFD9fCSf8Ac2A9JNfmKxRL2xblNi1WcSKiwplIKkli0i2tqABrSoLM0a42XgeaqVZrFGIDLs/nszL11FWfgLBtOYBPxNVDug5DEjjyq2Nk4kOVI5rqOhBqN9WwNshThTUCnaxglJEgnQqSpvFexU2YeEnhapzDtwqoe0PAdxtB7syQzMspKC5CyaSELwJDK5t5iruXGKbyWth+07Zri30pVJ5OkifNbVjeDaeHxSJ3M+HlsfZEqEkel71Xm0+z9MPFFK204xFPbu2mgYKbrmALKWC+HmbDQ1Bbd3dxOCytNDDJE35OZBnifmLOtrEjqBSqkdcdLNFJxhJST+qCzE7sMJVZ0JiLjPa+i31II104+6m8uwMKWIDN+llUuFzWEbICzrZOMg15qBzvQ9hNuxCO+QqeAEcrrqfW9OoN4hcfW4lBwsSkov6NY1jfDWd0378Df/FOe7+/5Q7m3fiERlEi5wgYxHKxB70xkXHhIAynTjfhane2N33CwYmUiS6plPAqfaRbcGtXOLaoY6zxH+lwpH3pTyGYfpDBuvPLM0fp4ZNL8aVKjNO6e3ihsK0eav8ARhrFvpju97oJhpJFF3UFlKjTiSbfpDhesS9p+IjVWkwYs7FVtL7TAlSALEnUEULHa8oIIw+J0FlaGeOWw00A420GnlSbbGTJm76PuyxQyYXRC97kZdOLE8NKBVeITw7/AEJ0VF7w9V6BPN2vXVlbCuraqbuPCeGvh+6q63cw4gWdblu/jMZOgy3vr58aJsHvTCWk+swrF2Dvnzx3dAgViGFrjKTbhdjTg2mRhF3DM8rMGDxsVjchsq5Tqc3MjQcKGtKtUhpmg6KoQlhfcE8JuDGxsZH9wFHG73Y3g3TNK0znycKPuFb4LYUy2up/CjvdyIrHY6Gi4WpUlVtPYDjdEad6ZF7F7NMDhnLxRNmKlbtI7eE8RYm1TOyd28Nhb/R4Y4s2hKLYm3C54mnks4QXPWwHMk8APOtsNiA6hl4HhfjXWUIpuSWTiucmss3tWazWtWCQO/X5hN+5/ESs1jfv8wm/c/iJSqyHj+1YrNYqFhFunxarN3ZjsxvxsPh5VW25Qu7DqKsnYNxIQeQoGQMMPxoP7YdkZ8PDOOMbGNj+rJqv/WoH71F8HGum3dlfSsHNDzdDl8nHiQ/1gKJZbRE7NMCI8P8AS922Q+KTB+IW42i8X8JmHupdje0lxUGI2bifHGUzoLm4VjZwCeBDFWFuBJNbdju0c808FiY3jDMDbT9EgjzDMvD9Gu3ZtuFicJtSWVojHh41kRHYj6wEgLl1uRYZr0RTxdHLdLs8hmgx2HkT+WYWZ445c7rmBUNCWW+UqSOnA1x2ruds9sM/0bFGXGRSCJkZ1vNLmWMqsZFwCTowuNNSdTU9udvNHJvBj1iYNHKi5SDdWeAIjEEcQbvr5edVntJ/9X7WkJBJw+LzgW1KZ84+KkfGpcNXYXbR7M4MN3S4vHd1LObIqQl1DXGpbMDa5AuQKYY7spxf0n6J3sV3QyxuxZUlVCoZVAU5WUspKnkQQTVib6Y1DFh9oQYOPHhBdWuxaNWsyyKqg3AI10uDbztXe2u0PGy4nD46TDvFDhXtHlRwjl7d4rOw8RZFYAaWtVMuNwU3g3fxGBnMM9ldVDAq1wyHgynS44/A1IYzDY/CKrzfSIVk1UlyFa4v4Te17a2NW12gboLtKXZ08fiQyBZGGoOHcd7f/pI/9ynGxmh2ltTEytaSPAgQQoRdA7FjLJbgxugUHoooXBPcYqrSuioMPvHiwCWDyof0njVhYcbkrau2B20HF5YcORY3Ijyny1Qjyq5Ulxv+snkkxGHiwEYKLFnQs+lrtp4TmudW0AtbjULgdiYLGbYmMSxywJDeRQAYjOzZbrbS+UcRpe/O9CqUOz9Bj4ifN/qVhh94lS4CyxkH/c4iRfeAb0S7C30e3/mksFjbJPGZ7i17llWyAcL3vx0oi2ruHsmLHhJZRh+8W8cKOUHAhmd2vkudAtxe3uqI2fulgW2m8WHz4sR5GjjzjuFYAlzPKAbopyAAAklrWNjVxppP9ySra1n0RYG8C4lIm7lZJ86goi6qkg1EjSuQ2W+Vgii915A0PYDtRniHdzYJbx+AiOWzDJobq6+XC9MNvbqz4rGtFJtRPpTLnXDIkyRxqOAUq+gtzIub3qvt5tny4Ithpbd4Dbwm4IbxAg8SCCOOtG72FwSeGr/YufZfa3hppo4WixMckrBUzR3UseABUn420o3qmOx7d3PijM2qYJO7Q8QcRILyEfsqbfvCrnoYNyimyuIhGFRxjy9SA36/MJv3P4iUqW/f5hN+5/ESs0Qg8fE1itqwahYQ7lvab1q29nqNDztaql3Qhu/pVs7NOgoJEJTBY4h8rgAsSEtrmFs1yOWlEmDaoKKIMBcXI4HmOWlZwrTYdlAUNDZFAF7qc1ix6DKb+7lVp5uVyKo393blh2hMI45sjN3iNFG5GWTxEXXgQxYVBTNLlyPJOqnlIs1iPPW33V6W2btNJReNwRdgLHiUOVrDmL218x1ptvJiWXCsyk3HnQ1Hpi5XHUnrkotLs5/k80RYNeK4mIHl4pEP3rpTk7FlkN+8jlJ5jERsx/rMDRxjdvOfaCP+0it/aFRkDpPKkYwuGZpHCj6pV1Y21ZADbmaxLir+/wDR1XwOlXaX1f63Mbu7R2ts9LYVZchNymQTR3PEqBfL52tW2Jxm1NtYlMPM1mAZkR17mJco8TEWuTb1OvrTmXZmCWWSNAuePNfu2nhDFAS4jYuwLWBsCFvb0FbQNE2QpidoRlDmQicOFbhdbgEaEjjzo1xS57eH+xK4OUruCz78A2we3cRsjYbJjFCYiNngwozK3eX1Rxb9Fbk+iDrVbdnW/TbMxBdlaSGUBZQPb0JKut+LC7ac7nyqel2e0j53x64hiLfyzDCSw6Kcxyj0tXF93Qx1h2dJ/RSzwN8CctF/Fwbx6/mwK4OcV1lbyJveQ7Dx0hxLY14i4u8aoxJPAsEZDlc8DxB++p/sgbCr9KbDsVQyrHEsrp32SNBqwFrXZ2NracOVAT7sLmFsHiU6tDLFOpHDlrpUNtbYUCSMe+khJP8AvsNIg1/XW/ypyrL3n0EPh5bX/T1HG+G348TiMS5UMXkbI36oORdegVRzqd7LdkYyJX2jh1iMUaujxuxVpUWzMIzYhSLCxawuLcKDF2IW9ibDyfsyqGPukympbZO29obPBWIMI39uN4hJA+liSOFyNCQRfnRKpF8w5UJpYRckAw+2cOMbg3fD4hQUScKFljYDWOQah08QuNRY6EVRMW0JZZXxMzGVotcx1LynwoPPXX0WiGbtHxkmGMKdzh4+BXDQiO4OrDUnLfna17+dPez3dky4yJAuZcNbEzLewMjWEKE68Pa/dapNXsu0GhaF5vl68i39w93PoWBihP5S2eU8zK/ie/Wx8PooogrlhZWZFZ0KMRqpIYr5EroT6V1ppieXkgN+/wAwm/c/iJSpb9/mE37n8RKVUQ8gVg10C0mShuMsEW5BvIR5VamzKpfYG0O5nRuV7H0q7cCosrDgRce+qYDJjAnlUthqh4XGa3MVMRMLjzobWRBY3YEcwuCyMODIbdNDbkcq3ta+UVneIXwb+lSEFRm8k9sM40uTa5NgBfUn0GtqlXNOXgHRxUXiU3jjqaYQ4po5FkTRo2DL6qbj1FG+xt2cNjdYpnk8VjoEAtqbgi9iOnWiFezMIpEUuQjie7Dsf3mNxobaVzKVNvDPQV+MpqOMgBg8XgmnklxGiSBmaEpIXWRv+G6EXTNc62NtLc6fSY5DhsIiJhC8kZjmY5Q0LNJdCXXxrZNMxvaxvciiiHs5gW6yl3JGmpUrzHs8/jXTaPZRCEBjlMbcs/jX4WB++ppV7R2XaZ4zhhzdn9SM2vsFRH3iROpTFCJ1j70r3RUeMGTMSM17SWAINrXF6bbY3eiX6WsTSh8JJGt5GQq4lIA9lAUtxvrWiblfWSRpisL3kdiV71kcWAdbqwFtCDe9vOnmzdycROjr9MYFrZ0DGVSOADEOQ2mnSl9FLe3vA5VdK+b6+hlcGkDY/DhmeSHCFi5RAuawIKal1IzDnz8qh9l7zTqB9axFuBJI++ibHbkbQiXw41WUplbvPDdBfRyQxcep0uai8FuLIVQxTQS5hfQsFv0VrFT8aF0Km9sjKFair9JJZ99g9g+j4i3f4XDyX4kxKrf1lAP31L4XspwE65ohNhz/ADUzW+D5hTEbtYmEXeJrDmpVx78puPhRzum14qPg5Vel0VL27zPxypqHSUX9GA2N7HMQNYcYkov7GJhB+Lrc/dRfuBuq+CgfvihnmkLyslyvRFUkA2C68OLNU4+LJYpGAWHtE+wnOxPNueUe8i4prgduK6XNyeVlIDgs6oUB45gpPHrrYXrrpwi7I5cumqRznb77ErWL1CybSzo/euIUzlQwY5myg5gDp7LDUj7LDhqWx2nAAC5kkv47tZRowXvOWRWc2F/7IoXVRceEm/2V/vtc334YHATWIPsfxEpVC76bQthXiJyLIqsllyoSJEuqMdSdSxJtcAWFr0quNRMXOi4PJ5iVa2YiudZCE0bRUXyRq61aHZrvOJE+jynxr7BPMdKq+/Wu+GxDRMHQkMpuDU5WAecl57Ym+sRRo1rg3t5aU9XePx92RYgXUkGzaDTNyOtC27W80ePaMyMFmQWKnQMOoPWicOjnvJLx905QHkbkDXyOlMsnGzAV08EpsnfWGUTAhkkw4BkRwAbEXBWxIYHrTDH7Sw2LhhMs4iEwdkBIXMRYe0dLi/30E7xyd5j3ijN2MKKVjYAHicpPPTX3032niFODgMa5AvfgKeRul9DccqxTlaTR0aXDxklnf36lobv4MxvZVChV0sAAwtYa8DwrOE32RpTG5VXX2gDcqDqAwvfpqKqXZO8OLwqqy94iMoYFCO7KlioJRroPECOCnSsPj4ppGlfKJWNy6s0L3665kPpcUmMNK0qVuZplRcm5WUuWMFvjHCRy4NxfTlwtwB4aU62mJJmRomuACGTKCSeXivoOPrQTsLasAjAmklupuHaM5QOheEsp58fhRNgd4VVAMMYZvF4lWZM1iddCb6dLfCs8aclJqWz7MhVI2s4rK7cfc12ls1JgUmi8X2iAsg1uMjjVeHI0O4J54T9IhE2RWIaJlBmQg2PTvYzxtqbWIvR8N4oXGSZWjJ4B0ax81a1qa7cwbxRmTDxmUDVkUjvMoGpTMbMQALLxN+NatFSDWh3XeZHVpyT6SNn3GjYw4pY5I5XizC+VolYajQMPC6248b01xeDcZCFjuxCuVJHhNye7sLFr20YC4vTXYe34Z/FGR3hAVlZckunAOpsdL9La6VLYfFK17WbkRr8POs9RyhLK8x9NRlHq5XYcInnGeOURyxGwXQiQX0bvATb3ob68KlNmTpDoi5QTcgE2HoGOnxoO2/sHEK5fCTMqkD6qTM8ebW5BHiQE8rkVz2bicZHpLHmFxqjgg3GrBWswsRbjz4WvVynJdaMtilTUurpww9mwzSFY4/DC5LzPm1Nzcxpc3GY3JOgAv1rquzHUTSAgzOD3YHsxgDKirfnYAk9fKh/Ze86pIqkG0hsBpcWFySOOnx18qfY3f+JBcI7ceNlJA0JsToPW1PhWptXnh+9gZ0q6emCuvXnl+8IeJskG6yNpkEYRAfCtuGc+1rZibC5AvoK7f6mgIXNHcILEsxAIFrB1Bsw0HEW0HSmWxt/cNiiRExJX2tOBN+J9xqZ+jJmLZRdrEnjcgAA24XsAL0xaH8OffeInUqxfWbXh+37gz2h4cT4KS4+rQq1+GY51UBfLxE356WvrSp9vz+YTfufxEpUxRTyxHTTWIuyPJKitxXMIOZrNqYyLB0KaXuK2W1c+7v8A4V2QihYxGrkg3W4I4EcaMNldojGBoMTclrBZegB1zD8aES4vxrEqaaCrvgG2bp7BziNmGMHFQyBgbAMp1X9o/dW+GgeTCKpBOR5QxCmwEgFibC4F760C4PGtH+kcvNbkA0VbL3vELqU7xQeIJFh+DfdSJRyzbTqqyfMI9iba7iJYcRD3mHUsSVyte/BTfTKLueIN28qkdl4bZExNgqE6BHZl4AgEEnRj5HpWmz9swYhgXjUk8WjJjk99tG++uW29lYEOQJozc2AcZGv5umnvK1SlfA2UYrLbj4bDTEbjumIhWKUKMSz5CL+BUGc6qxz+Ei1jcnpXGXZc/crNFIMVExK/kszqRkFnV1JBvIF0J156inMO7LKyvCZLoboYyJcpGtwUIZf6tSEO2MZE1xJGSLmzKkZuxRj4WVOJjX7+tC4rmjTGpPGmSft/sQDbSmgbxRtGV0NjNEV8jlcAHna1P4t+MSqhhJiQjEgN32ZCRa4Bkja5FxcX5ipmPeOcBL4W6xMuVUZ+7yKEGVwCwktkUqzE5T8K4f8AjOD2Z8K5yhva7ty5ZIkLSZlF3buySwt7XA8xeNmMUpS3p380R+I3vMtjKzsRwLR4ZyPf3YNOcNv/ACqLCZzbgDBh2tb1Nctv7wYSaFwkWWZyviMSAiyxjwur+EDKw9k3zDhyexb1QqPCz5Dh+7+imIGNJO77skNm1VjcmwBOY34Cqbe2oPRC1+iz4fsa/wD9GmN/rn142gw4/wAae7G3pmmmg+tlynEJG6lYgGVgT+ggPK3HnXLF7U2c0LssY8OaNI2Xx2b6Q6Zbt4FUtESw+zbnUZuf7cH/ADkX9l6Bt3WQujpunJ9Ha3akEW8e28IkrRznu7HipLXte/s8CCbWNN32SUd54oleNlDBmt4MviDMGN7A3IOvGnu2d5WimWMII1kc5fq8xN+Jy25k86n9l7wxEGIKCCLkZbCxsGFj63tw1rNKyy7pGfVOEVaz7rkNuXvF3wdyyoV1UlAFAYtdbjUcLm/lRhsjb6SN3eZS4104HnpVZ4vAYeZ5cLhgI5ELDLGSq2U+1KosrWNuJ5iprYE5hmigRnIuoDH2ZOAcu4Fi4uTYUxy0yThjuZnlR6SMnO226t+Au34/MJv3P4iUqzvt+YTfufxErFdWKwcNnksJS7utGtzHvrZTarY5NczGSusYtXLLW0bEacajTaInFM7Aa8Na3Lm1iKVtNdDSt1sdOVDYZezOB8+FYa5FdHYGtI9L2PxqE3wZgxDoboSLU/O3pGkzSeIdBw9wOlMf8+VZdB1+6rTzdFNPTZvBN7H28kUgYF4z1Vyp87GxHxFF2N7QXZY8uILDhZ0RuH2jfX1sKrBkPLWsFT/3q3l3YKk4ppF0wbdRvE8eBcEaBFaFz5kg1JbNnwk5IAlRgLnu8S5U+niI+6qLjxTgaO1ulzUtsXePE4dw8UgzfrKrD3g0ipBtYNlOvbt9+ZdZ2Jh9Mz4gEjgzRn73jIPxrqd3MGbhMS2e3Aph736H6rQ1T8vaDjMxs0ep8QCWW/uNMZN68QwN8hueJU3+dKjTnzsO/iE8qTLY2fFhS8iyNiIu79osmGCn9kiPX1opwe7+FDRSGWVghDoGdbZhwLIqgXrzziN5MRIAGPK1gOQ99SeK3sxrKlpsoVbCy8fM3vc+dE6c08WKddSWG/si7d6toYcZSyFhmslh7bEeVyeVROA2fHEoN3DZww01UeyEvrcWNiDrbpVOvvBjGuTipRcWuDl4620tTQ4mUjxyO4PHxk/jrS3Rld2e5cakdKUk8e/eC3dr7wQYeXvO+iQMmV9Q0rOpJC6XITr7qjNj9r0MchtC8nEjLZBpw49fTQdaq4xC9rX+7407wjBWGl9f861I8PGNm8sk60ppxWF9/qWHvF2rYvFQSKkUUUZt9p20ZSPEbDiBypULYth3LWuOGn7wrNa4vBz5xSeEBObSud9aVKmmd7m+akrG9KlURbOiSGsmc9aVKhCu7Gyvfj8hXJX0pUqvkRPIlc2pA0qVUwk7myzEcDW/en/IFKlUsXqdznO5pRSEGlSqcirvWdGf/NhWqOfvpUqrkHd3Nu9P+QKcLjHsNflSpVRLtZOGKmJPGsYWU9edKlRxWBU5O5sMWwOh5dBXbC4lhbX5UqVBJIbTnLtJHG7QdlNyNf1VHMdBSpUqiQDbP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pic>
        <p:nvPicPr>
          <p:cNvPr id="1029" name="Picture 5" descr="C:\Documents and Settings\sun.chan\My Documents\PCU\CSR\FCC\HK\PPT\dreyers.jpg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2462034" y="1484785"/>
            <a:ext cx="1245870" cy="1872208"/>
          </a:xfrm>
          <a:prstGeom prst="rect">
            <a:avLst/>
          </a:prstGeom>
          <a:noFill/>
        </p:spPr>
      </p:pic>
      <p:pic>
        <p:nvPicPr>
          <p:cNvPr id="1031" name="Picture 7" descr="C:\Documents and Settings\sun.chan\My Documents\PCU\CSR\FCC\HK\PPT\gatorade.jpg"/>
          <p:cNvPicPr>
            <a:picLocks noChangeAspect="1" noChangeArrowheads="1"/>
          </p:cNvPicPr>
          <p:nvPr/>
        </p:nvPicPr>
        <p:blipFill>
          <a:blip r:embed="rId5" cstate="screen"/>
          <a:srcRect/>
          <a:stretch>
            <a:fillRect/>
          </a:stretch>
        </p:blipFill>
        <p:spPr bwMode="auto">
          <a:xfrm>
            <a:off x="7092280" y="1628800"/>
            <a:ext cx="1656184" cy="1449161"/>
          </a:xfrm>
          <a:prstGeom prst="rect">
            <a:avLst/>
          </a:prstGeom>
          <a:noFill/>
        </p:spPr>
      </p:pic>
      <p:pic>
        <p:nvPicPr>
          <p:cNvPr id="1032" name="Picture 8" descr="C:\Documents and Settings\sun.chan\My Documents\PCU\CSR\FCC\HK\PPT\Oreo.jpg"/>
          <p:cNvPicPr>
            <a:picLocks noChangeAspect="1" noChangeArrowheads="1"/>
          </p:cNvPicPr>
          <p:nvPr/>
        </p:nvPicPr>
        <p:blipFill>
          <a:blip r:embed="rId6" cstate="screen"/>
          <a:srcRect/>
          <a:stretch>
            <a:fillRect/>
          </a:stretch>
        </p:blipFill>
        <p:spPr bwMode="auto">
          <a:xfrm>
            <a:off x="4499992" y="1628800"/>
            <a:ext cx="1219200" cy="1219200"/>
          </a:xfrm>
          <a:prstGeom prst="rect">
            <a:avLst/>
          </a:prstGeom>
          <a:noFill/>
        </p:spPr>
      </p:pic>
      <p:pic>
        <p:nvPicPr>
          <p:cNvPr id="1033" name="Picture 9" descr="C:\Documents and Settings\sun.chan\My Documents\PCU\CSR\FCC\HK\PPT\m&amp;m.jpg"/>
          <p:cNvPicPr>
            <a:picLocks noChangeAspect="1" noChangeArrowheads="1"/>
          </p:cNvPicPr>
          <p:nvPr/>
        </p:nvPicPr>
        <p:blipFill>
          <a:blip r:embed="rId7" cstate="screen"/>
          <a:srcRect/>
          <a:stretch>
            <a:fillRect/>
          </a:stretch>
        </p:blipFill>
        <p:spPr bwMode="auto">
          <a:xfrm>
            <a:off x="179512" y="5517232"/>
            <a:ext cx="1619672" cy="1018080"/>
          </a:xfrm>
          <a:prstGeom prst="rect">
            <a:avLst/>
          </a:prstGeom>
          <a:noFill/>
        </p:spPr>
      </p:pic>
      <p:pic>
        <p:nvPicPr>
          <p:cNvPr id="1034" name="Picture 10" descr="C:\Documents and Settings\sun.chan\My Documents\PCU\CSR\FCC\HK\PPT\quaker.jpg"/>
          <p:cNvPicPr>
            <a:picLocks noChangeAspect="1" noChangeArrowheads="1"/>
          </p:cNvPicPr>
          <p:nvPr/>
        </p:nvPicPr>
        <p:blipFill>
          <a:blip r:embed="rId8" cstate="screen"/>
          <a:srcRect/>
          <a:stretch>
            <a:fillRect/>
          </a:stretch>
        </p:blipFill>
        <p:spPr bwMode="auto">
          <a:xfrm>
            <a:off x="2339752" y="4797152"/>
            <a:ext cx="1166178" cy="1912533"/>
          </a:xfrm>
          <a:prstGeom prst="rect">
            <a:avLst/>
          </a:prstGeom>
          <a:noFill/>
        </p:spPr>
      </p:pic>
      <p:cxnSp>
        <p:nvCxnSpPr>
          <p:cNvPr id="24" name="肘形接點 23"/>
          <p:cNvCxnSpPr>
            <a:stCxn id="1033" idx="0"/>
            <a:endCxn id="18" idx="2"/>
          </p:cNvCxnSpPr>
          <p:nvPr/>
        </p:nvCxnSpPr>
        <p:spPr bwMode="auto">
          <a:xfrm rot="5400000" flipH="1" flipV="1">
            <a:off x="674609" y="4211791"/>
            <a:ext cx="1620180" cy="99070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28" name="圖案 27"/>
          <p:cNvCxnSpPr>
            <a:stCxn id="1032" idx="2"/>
            <a:endCxn id="26" idx="0"/>
          </p:cNvCxnSpPr>
          <p:nvPr/>
        </p:nvCxnSpPr>
        <p:spPr bwMode="auto">
          <a:xfrm rot="16200000" flipH="1">
            <a:off x="5900277" y="2057314"/>
            <a:ext cx="653008" cy="2234379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圖案 31"/>
          <p:cNvCxnSpPr>
            <a:stCxn id="1031" idx="1"/>
            <a:endCxn id="15" idx="0"/>
          </p:cNvCxnSpPr>
          <p:nvPr/>
        </p:nvCxnSpPr>
        <p:spPr bwMode="auto">
          <a:xfrm rot="10800000" flipV="1">
            <a:off x="5759964" y="2353380"/>
            <a:ext cx="1332316" cy="118363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肘形接點 33"/>
          <p:cNvCxnSpPr>
            <a:stCxn id="1029" idx="3"/>
            <a:endCxn id="16" idx="0"/>
          </p:cNvCxnSpPr>
          <p:nvPr/>
        </p:nvCxnSpPr>
        <p:spPr bwMode="auto">
          <a:xfrm>
            <a:off x="3707904" y="2420889"/>
            <a:ext cx="720081" cy="936103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7" name="肘形接點 36"/>
          <p:cNvCxnSpPr>
            <a:stCxn id="4" idx="0"/>
            <a:endCxn id="16" idx="2"/>
          </p:cNvCxnSpPr>
          <p:nvPr/>
        </p:nvCxnSpPr>
        <p:spPr bwMode="auto">
          <a:xfrm rot="16200000" flipV="1">
            <a:off x="5523763" y="3053302"/>
            <a:ext cx="1192820" cy="3384375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圖案 38"/>
          <p:cNvCxnSpPr>
            <a:endCxn id="14" idx="2"/>
          </p:cNvCxnSpPr>
          <p:nvPr/>
        </p:nvCxnSpPr>
        <p:spPr bwMode="auto">
          <a:xfrm rot="16200000" flipV="1">
            <a:off x="3733048" y="3476034"/>
            <a:ext cx="1188132" cy="2174184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4" name="肘形接點 43"/>
          <p:cNvCxnSpPr>
            <a:stCxn id="1034" idx="0"/>
            <a:endCxn id="15" idx="2"/>
          </p:cNvCxnSpPr>
          <p:nvPr/>
        </p:nvCxnSpPr>
        <p:spPr bwMode="auto">
          <a:xfrm rot="5400000" flipH="1" flipV="1">
            <a:off x="3927356" y="2964545"/>
            <a:ext cx="828092" cy="2837123"/>
          </a:xfrm>
          <a:prstGeom prst="bentConnector3">
            <a:avLst>
              <a:gd name="adj1" fmla="val 50000"/>
            </a:avLst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  <p:grpSp>
        <p:nvGrpSpPr>
          <p:cNvPr id="3" name="群組 28"/>
          <p:cNvGrpSpPr/>
          <p:nvPr/>
        </p:nvGrpSpPr>
        <p:grpSpPr>
          <a:xfrm>
            <a:off x="179512" y="3320988"/>
            <a:ext cx="8964488" cy="864096"/>
            <a:chOff x="179512" y="3320988"/>
            <a:chExt cx="8964488" cy="864096"/>
          </a:xfrm>
        </p:grpSpPr>
        <p:pic>
          <p:nvPicPr>
            <p:cNvPr id="14" name="Picture 2" descr="C:\Documents and Settings\sun.chan\My Documents\PCU\CSR\FCC\OI\sign-off\graphic\graphic-300dpi-3000px-english.png"/>
            <p:cNvPicPr>
              <a:picLocks noChangeAspect="1" noChangeArrowheads="1"/>
            </p:cNvPicPr>
            <p:nvPr/>
          </p:nvPicPr>
          <p:blipFill>
            <a:blip r:embed="rId9" cstate="screen"/>
            <a:srcRect/>
            <a:stretch>
              <a:fillRect/>
            </a:stretch>
          </p:blipFill>
          <p:spPr bwMode="auto">
            <a:xfrm>
              <a:off x="2663958" y="3537012"/>
              <a:ext cx="1152128" cy="432048"/>
            </a:xfrm>
            <a:prstGeom prst="rect">
              <a:avLst/>
            </a:prstGeom>
            <a:noFill/>
          </p:spPr>
        </p:pic>
        <p:pic>
          <p:nvPicPr>
            <p:cNvPr id="15" name="Picture 2" descr="C:\Documents and Settings\sun.chan\My Documents\PCU\CSR\FCC\OI\sign-off\graphic\graphic-300dpi-3000px-english.png"/>
            <p:cNvPicPr>
              <a:picLocks noChangeAspect="1" noChangeArrowheads="1"/>
            </p:cNvPicPr>
            <p:nvPr/>
          </p:nvPicPr>
          <p:blipFill>
            <a:blip r:embed="rId10" cstate="screen"/>
            <a:srcRect/>
            <a:stretch>
              <a:fillRect/>
            </a:stretch>
          </p:blipFill>
          <p:spPr bwMode="auto">
            <a:xfrm>
              <a:off x="5039884" y="3537012"/>
              <a:ext cx="1440160" cy="432048"/>
            </a:xfrm>
            <a:prstGeom prst="rect">
              <a:avLst/>
            </a:prstGeom>
            <a:noFill/>
          </p:spPr>
        </p:pic>
        <p:pic>
          <p:nvPicPr>
            <p:cNvPr id="16" name="Picture 2" descr="C:\Documents and Settings\sun.chan\My Documents\PCU\CSR\FCC\OI\sign-off\graphic\graphic-300dpi-3000px-english.png"/>
            <p:cNvPicPr>
              <a:picLocks noChangeAspect="1" noChangeArrowheads="1"/>
            </p:cNvPicPr>
            <p:nvPr/>
          </p:nvPicPr>
          <p:blipFill>
            <a:blip r:embed="rId11" cstate="screen"/>
            <a:srcRect/>
            <a:stretch>
              <a:fillRect/>
            </a:stretch>
          </p:blipFill>
          <p:spPr bwMode="auto">
            <a:xfrm>
              <a:off x="3959933" y="3356992"/>
              <a:ext cx="936104" cy="792088"/>
            </a:xfrm>
            <a:prstGeom prst="rect">
              <a:avLst/>
            </a:prstGeom>
            <a:noFill/>
          </p:spPr>
        </p:pic>
        <p:pic>
          <p:nvPicPr>
            <p:cNvPr id="17" name="Picture 2" descr="C:\Documents and Settings\sun.chan\My Documents\PCU\CSR\FCC\OI\sign-off\graphic\graphic-300dpi-3000px-english.png"/>
            <p:cNvPicPr>
              <a:picLocks noChangeAspect="1" noChangeArrowheads="1"/>
            </p:cNvPicPr>
            <p:nvPr/>
          </p:nvPicPr>
          <p:blipFill>
            <a:blip r:embed="rId12" cstate="screen"/>
            <a:srcRect/>
            <a:stretch>
              <a:fillRect/>
            </a:stretch>
          </p:blipFill>
          <p:spPr bwMode="auto">
            <a:xfrm>
              <a:off x="8207896" y="3320988"/>
              <a:ext cx="936104" cy="864096"/>
            </a:xfrm>
            <a:prstGeom prst="rect">
              <a:avLst/>
            </a:prstGeom>
            <a:noFill/>
          </p:spPr>
        </p:pic>
        <p:pic>
          <p:nvPicPr>
            <p:cNvPr id="18" name="Picture 2" descr="C:\Documents and Settings\sun.chan\My Documents\PCU\CSR\FCC\OI\sign-off\graphic\graphic-300dpi-3000px-english.png"/>
            <p:cNvPicPr>
              <a:picLocks noChangeAspect="1" noChangeArrowheads="1"/>
            </p:cNvPicPr>
            <p:nvPr/>
          </p:nvPicPr>
          <p:blipFill>
            <a:blip r:embed="rId13" cstate="screen"/>
            <a:srcRect/>
            <a:stretch>
              <a:fillRect/>
            </a:stretch>
          </p:blipFill>
          <p:spPr bwMode="auto">
            <a:xfrm>
              <a:off x="1439991" y="3609020"/>
              <a:ext cx="1080120" cy="288032"/>
            </a:xfrm>
            <a:prstGeom prst="rect">
              <a:avLst/>
            </a:prstGeom>
            <a:noFill/>
          </p:spPr>
        </p:pic>
        <p:pic>
          <p:nvPicPr>
            <p:cNvPr id="26" name="Picture 2" descr="C:\Documents and Settings\sun.chan\My Documents\PCU\CSR\FCC\OI\sign-off\graphic\graphic-300dpi-3000px-english.png"/>
            <p:cNvPicPr>
              <a:picLocks noChangeAspect="1" noChangeArrowheads="1"/>
            </p:cNvPicPr>
            <p:nvPr/>
          </p:nvPicPr>
          <p:blipFill>
            <a:blip r:embed="rId14" cstate="screen"/>
            <a:srcRect/>
            <a:stretch>
              <a:fillRect/>
            </a:stretch>
          </p:blipFill>
          <p:spPr bwMode="auto">
            <a:xfrm>
              <a:off x="6623891" y="3501008"/>
              <a:ext cx="1440160" cy="504056"/>
            </a:xfrm>
            <a:prstGeom prst="rect">
              <a:avLst/>
            </a:prstGeom>
            <a:noFill/>
          </p:spPr>
        </p:pic>
        <p:pic>
          <p:nvPicPr>
            <p:cNvPr id="27" name="Picture 2" descr="C:\Documents and Settings\sun.chan\My Documents\PCU\CSR\FCC\OI\sign-off\graphic\graphic-300dpi-3000px-english.png"/>
            <p:cNvPicPr>
              <a:picLocks noChangeAspect="1" noChangeArrowheads="1"/>
            </p:cNvPicPr>
            <p:nvPr/>
          </p:nvPicPr>
          <p:blipFill>
            <a:blip r:embed="rId15" cstate="screen"/>
            <a:srcRect/>
            <a:stretch>
              <a:fillRect/>
            </a:stretch>
          </p:blipFill>
          <p:spPr bwMode="auto">
            <a:xfrm>
              <a:off x="179512" y="3501008"/>
              <a:ext cx="1080120" cy="504056"/>
            </a:xfrm>
            <a:prstGeom prst="rect">
              <a:avLst/>
            </a:prstGeom>
            <a:noFill/>
          </p:spPr>
        </p:pic>
      </p:grpSp>
      <p:pic>
        <p:nvPicPr>
          <p:cNvPr id="38914" name="Picture 2" descr="http://predprinimatel.co.ua/wp-content/uploads/2010/12/6a00d8341c2c3f53ef00e54f2f8f5c8834-640wi.jpg"/>
          <p:cNvPicPr>
            <a:picLocks noChangeAspect="1" noChangeArrowheads="1"/>
          </p:cNvPicPr>
          <p:nvPr/>
        </p:nvPicPr>
        <p:blipFill>
          <a:blip r:embed="rId16" cstate="screen"/>
          <a:srcRect/>
          <a:stretch>
            <a:fillRect/>
          </a:stretch>
        </p:blipFill>
        <p:spPr bwMode="auto">
          <a:xfrm>
            <a:off x="1063353" y="1566810"/>
            <a:ext cx="916359" cy="1718174"/>
          </a:xfrm>
          <a:prstGeom prst="rect">
            <a:avLst/>
          </a:prstGeom>
          <a:noFill/>
        </p:spPr>
      </p:pic>
      <p:pic>
        <p:nvPicPr>
          <p:cNvPr id="38916" name="Picture 4" descr="http://att2.citysbs.com/tiaozao/2012/09/12/17/middle_170757_19491347440877756_d4933df07e1de4c33622ecf2c4a608e9.jpg"/>
          <p:cNvPicPr>
            <a:picLocks noChangeAspect="1" noChangeArrowheads="1"/>
          </p:cNvPicPr>
          <p:nvPr/>
        </p:nvPicPr>
        <p:blipFill>
          <a:blip r:embed="rId17" cstate="screen"/>
          <a:srcRect/>
          <a:stretch>
            <a:fillRect/>
          </a:stretch>
        </p:blipFill>
        <p:spPr bwMode="auto">
          <a:xfrm>
            <a:off x="4647778" y="5013176"/>
            <a:ext cx="1652414" cy="1729017"/>
          </a:xfrm>
          <a:prstGeom prst="rect">
            <a:avLst/>
          </a:prstGeom>
          <a:noFill/>
        </p:spPr>
      </p:pic>
      <p:cxnSp>
        <p:nvCxnSpPr>
          <p:cNvPr id="36" name="圖案 35"/>
          <p:cNvCxnSpPr>
            <a:stCxn id="38914" idx="1"/>
            <a:endCxn id="27" idx="0"/>
          </p:cNvCxnSpPr>
          <p:nvPr/>
        </p:nvCxnSpPr>
        <p:spPr bwMode="auto">
          <a:xfrm rot="10800000" flipV="1">
            <a:off x="719573" y="2425896"/>
            <a:ext cx="343781" cy="1075111"/>
          </a:xfrm>
          <a:prstGeom prst="bentConnector2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3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3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3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Big Ten </a:t>
            </a:r>
            <a:r>
              <a:rPr lang="zh-TW" altLang="en-US" sz="4000" dirty="0"/>
              <a:t>全球十大食品公司</a:t>
            </a:r>
          </a:p>
        </p:txBody>
      </p:sp>
      <p:pic>
        <p:nvPicPr>
          <p:cNvPr id="5" name="內容版面配置區 4" descr="Big Ten only_big image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" y="1303948"/>
            <a:ext cx="9161320" cy="5554050"/>
          </a:xfrm>
        </p:spPr>
      </p:pic>
      <p:pic>
        <p:nvPicPr>
          <p:cNvPr id="7" name="圖片 6" descr="Big Ten and Sub-brands_big image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1268761"/>
            <a:ext cx="9219365" cy="558923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628800"/>
            <a:ext cx="8780955" cy="4178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229600" cy="936104"/>
          </a:xfrm>
        </p:spPr>
        <p:txBody>
          <a:bodyPr/>
          <a:lstStyle/>
          <a:p>
            <a:br>
              <a:rPr lang="en-US" altLang="zh-TW" sz="4000" dirty="0"/>
            </a:br>
            <a:r>
              <a:rPr lang="zh-TW" altLang="en-US" sz="4000" dirty="0"/>
              <a:t>不公平的食物供應鏈</a:t>
            </a:r>
          </a:p>
        </p:txBody>
      </p:sp>
      <p:sp>
        <p:nvSpPr>
          <p:cNvPr id="6" name="橢圓形圖說文字 5"/>
          <p:cNvSpPr/>
          <p:nvPr/>
        </p:nvSpPr>
        <p:spPr bwMode="auto">
          <a:xfrm>
            <a:off x="6732240" y="1124744"/>
            <a:ext cx="2232248" cy="1728192"/>
          </a:xfrm>
          <a:prstGeom prst="wedgeEllipseCallout">
            <a:avLst>
              <a:gd name="adj1" fmla="val -45697"/>
              <a:gd name="adj2" fmla="val 112791"/>
            </a:avLst>
          </a:prstGeom>
          <a:solidFill>
            <a:srgbClr val="FFC000"/>
          </a:solidFill>
          <a:ln w="9525" cap="flat" cmpd="sng" algn="ctr">
            <a:solidFill>
              <a:srgbClr val="E70052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TW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70%</a:t>
            </a:r>
            <a:r>
              <a:rPr lang="zh-TW" altLang="en-US" sz="1600" dirty="0"/>
              <a:t>的糧食被    </a:t>
            </a:r>
            <a:r>
              <a:rPr lang="en-US" altLang="zh-TW" sz="1600" b="1" dirty="0">
                <a:solidFill>
                  <a:srgbClr val="FF0000"/>
                </a:solidFill>
              </a:rPr>
              <a:t>&lt; 500</a:t>
            </a:r>
            <a:r>
              <a:rPr lang="zh-TW" altLang="en-US" sz="1600" b="1" dirty="0">
                <a:solidFill>
                  <a:srgbClr val="FF0000"/>
                </a:solidFill>
              </a:rPr>
              <a:t>家</a:t>
            </a:r>
            <a:r>
              <a:rPr lang="zh-TW" altLang="en-US" sz="1600" dirty="0"/>
              <a:t>公司所控制！</a:t>
            </a:r>
            <a:br>
              <a:rPr lang="en-US" altLang="zh-TW" sz="1600" dirty="0"/>
            </a:br>
            <a:r>
              <a:rPr lang="en-US" altLang="zh-TW" sz="1200" b="1" dirty="0">
                <a:solidFill>
                  <a:srgbClr val="FF0000"/>
                </a:solidFill>
              </a:rPr>
              <a:t>&lt; 500 </a:t>
            </a:r>
            <a:r>
              <a:rPr lang="en-US" altLang="zh-TW" sz="1200" dirty="0"/>
              <a:t>companies control 70% of food choices</a:t>
            </a:r>
            <a:endParaRPr kumimoji="0" lang="zh-TW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95936" y="4149080"/>
            <a:ext cx="676275" cy="69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1960" y="4725144"/>
            <a:ext cx="923925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4149080"/>
            <a:ext cx="67627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91880" y="5013176"/>
            <a:ext cx="1057275" cy="360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644008" y="4509120"/>
            <a:ext cx="619125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788024" y="5085184"/>
            <a:ext cx="704850" cy="238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72000" y="5301208"/>
            <a:ext cx="514350" cy="676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912" y="5445224"/>
            <a:ext cx="762000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923928" y="5949280"/>
            <a:ext cx="1066800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61" name="Picture 13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499992" y="6381328"/>
            <a:ext cx="781050" cy="31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\\sumfile01\configs\esahan\Desktop\Pics for FCC presentation\ToC FCC v2.bmp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2483768" y="1556792"/>
            <a:ext cx="6330137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zh-TW" altLang="en-US" dirty="0"/>
              <a:t>不公平的食物供應鏈</a:t>
            </a:r>
          </a:p>
        </p:txBody>
      </p:sp>
      <p:graphicFrame>
        <p:nvGraphicFramePr>
          <p:cNvPr id="10" name="內容版面配置區 3"/>
          <p:cNvGraphicFramePr>
            <a:graphicFrameLocks noGrp="1"/>
          </p:cNvGraphicFramePr>
          <p:nvPr>
            <p:ph idx="1"/>
          </p:nvPr>
        </p:nvGraphicFramePr>
        <p:xfrm>
          <a:off x="467544" y="1772816"/>
          <a:ext cx="2987824" cy="298925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矩形 6"/>
          <p:cNvSpPr/>
          <p:nvPr/>
        </p:nvSpPr>
        <p:spPr>
          <a:xfrm>
            <a:off x="107504" y="5445224"/>
            <a:ext cx="903649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indent="0">
              <a:buNone/>
            </a:pPr>
            <a:br>
              <a:rPr lang="en-US" altLang="zh-TW" sz="1600" dirty="0"/>
            </a:br>
            <a:r>
              <a:rPr lang="zh-TW" altLang="en-US" sz="1600" b="1" dirty="0">
                <a:solidFill>
                  <a:schemeClr val="bg2">
                    <a:lumMod val="75000"/>
                  </a:schemeClr>
                </a:solidFill>
              </a:rPr>
              <a:t>十大食品和飲品公司</a:t>
            </a:r>
            <a:r>
              <a:rPr lang="en-US" altLang="zh-TW" sz="1600" b="1" dirty="0">
                <a:solidFill>
                  <a:schemeClr val="bg2">
                    <a:lumMod val="75000"/>
                  </a:schemeClr>
                </a:solidFill>
              </a:rPr>
              <a:t> </a:t>
            </a:r>
            <a:r>
              <a:rPr lang="zh-TW" altLang="en-US" sz="1600" dirty="0">
                <a:solidFill>
                  <a:srgbClr val="000000"/>
                </a:solidFill>
              </a:rPr>
              <a:t>每日總收入高達</a:t>
            </a:r>
            <a:r>
              <a:rPr lang="en-US" altLang="zh-TW" sz="1600" dirty="0">
                <a:solidFill>
                  <a:srgbClr val="000000"/>
                </a:solidFill>
              </a:rPr>
              <a:t>11</a:t>
            </a:r>
            <a:r>
              <a:rPr lang="zh-TW" altLang="en-US" sz="1600" dirty="0">
                <a:solidFill>
                  <a:srgbClr val="000000"/>
                </a:solidFill>
              </a:rPr>
              <a:t>億美元，在</a:t>
            </a:r>
            <a:r>
              <a:rPr lang="zh-TW" altLang="en-US" sz="1600" dirty="0">
                <a:solidFill>
                  <a:srgbClr val="FF0000"/>
                </a:solidFill>
              </a:rPr>
              <a:t>食品供應鏈上有重大的影響力</a:t>
            </a:r>
            <a:r>
              <a:rPr lang="en-US" altLang="zh-TW" sz="1600" dirty="0">
                <a:solidFill>
                  <a:srgbClr val="000000"/>
                </a:solidFill>
              </a:rPr>
              <a:t>. </a:t>
            </a:r>
          </a:p>
          <a:p>
            <a:pPr marL="0" indent="0">
              <a:buNone/>
            </a:pPr>
            <a:r>
              <a:rPr lang="zh-TW" altLang="en-US" sz="1600" dirty="0">
                <a:solidFill>
                  <a:srgbClr val="000000"/>
                </a:solidFill>
              </a:rPr>
              <a:t>它們商業上的成功，全靠用盡了各地便宜的土地等自然資源和勞動力，同時爭取最大的利潤。</a:t>
            </a:r>
            <a:endParaRPr lang="en-US" altLang="zh-TW" sz="1600" dirty="0">
              <a:solidFill>
                <a:srgbClr val="000000"/>
              </a:solidFill>
            </a:endParaRPr>
          </a:p>
          <a:p>
            <a:br>
              <a:rPr lang="en-US" altLang="zh-TW" dirty="0">
                <a:solidFill>
                  <a:srgbClr val="000000"/>
                </a:solidFill>
              </a:rPr>
            </a:br>
            <a:endParaRPr lang="en-US" altLang="zh-TW" dirty="0">
              <a:solidFill>
                <a:srgbClr val="000000"/>
              </a:solidFill>
            </a:endParaRPr>
          </a:p>
        </p:txBody>
      </p:sp>
      <p:sp>
        <p:nvSpPr>
          <p:cNvPr id="8" name="流程圖: 接點 7"/>
          <p:cNvSpPr/>
          <p:nvPr/>
        </p:nvSpPr>
        <p:spPr bwMode="auto">
          <a:xfrm>
            <a:off x="3275856" y="2348880"/>
            <a:ext cx="1152128" cy="1152128"/>
          </a:xfrm>
          <a:prstGeom prst="flowChartConnector">
            <a:avLst/>
          </a:prstGeom>
          <a:solidFill>
            <a:schemeClr val="accent5">
              <a:lumMod val="60000"/>
              <a:lumOff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文字方塊 8"/>
          <p:cNvSpPr txBox="1"/>
          <p:nvPr/>
        </p:nvSpPr>
        <p:spPr>
          <a:xfrm>
            <a:off x="3419872" y="2708920"/>
            <a:ext cx="12241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000" dirty="0">
                <a:solidFill>
                  <a:schemeClr val="bg1"/>
                </a:solidFill>
              </a:rPr>
              <a:t>零售商</a:t>
            </a:r>
            <a:br>
              <a:rPr lang="en-US" altLang="zh-TW" sz="2000" dirty="0">
                <a:solidFill>
                  <a:schemeClr val="bg1"/>
                </a:solidFill>
              </a:rPr>
            </a:br>
            <a:endParaRPr lang="zh-TW" altLang="en-US" sz="2000" dirty="0">
              <a:solidFill>
                <a:schemeClr val="bg1"/>
              </a:solidFill>
            </a:endParaRPr>
          </a:p>
        </p:txBody>
      </p:sp>
      <p:sp>
        <p:nvSpPr>
          <p:cNvPr id="11" name="流程圖: 接點 10"/>
          <p:cNvSpPr/>
          <p:nvPr/>
        </p:nvSpPr>
        <p:spPr bwMode="auto">
          <a:xfrm>
            <a:off x="3851920" y="3933056"/>
            <a:ext cx="1224136" cy="1152128"/>
          </a:xfrm>
          <a:prstGeom prst="flowChartConnector">
            <a:avLst/>
          </a:prstGeom>
          <a:solidFill>
            <a:srgbClr val="20BEB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2" name="文字方塊 11"/>
          <p:cNvSpPr txBox="1"/>
          <p:nvPr/>
        </p:nvSpPr>
        <p:spPr>
          <a:xfrm>
            <a:off x="3923928" y="4077072"/>
            <a:ext cx="11521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>
                <a:solidFill>
                  <a:schemeClr val="bg1"/>
                </a:solidFill>
              </a:rPr>
              <a:t>食品和飲品公司</a:t>
            </a:r>
            <a:br>
              <a:rPr lang="en-US" altLang="zh-TW" dirty="0">
                <a:solidFill>
                  <a:schemeClr val="bg1"/>
                </a:solidFill>
              </a:rPr>
            </a:br>
            <a:r>
              <a:rPr lang="en-US" altLang="zh-TW" dirty="0">
                <a:solidFill>
                  <a:schemeClr val="bg1"/>
                </a:solidFill>
              </a:rPr>
              <a:t>.</a:t>
            </a:r>
            <a:endParaRPr lang="zh-TW" altLang="en-US" dirty="0">
              <a:solidFill>
                <a:schemeClr val="bg1"/>
              </a:solidFill>
            </a:endParaRPr>
          </a:p>
        </p:txBody>
      </p:sp>
      <p:sp>
        <p:nvSpPr>
          <p:cNvPr id="13" name="流程圖: 接點 12"/>
          <p:cNvSpPr/>
          <p:nvPr/>
        </p:nvSpPr>
        <p:spPr bwMode="auto">
          <a:xfrm>
            <a:off x="5580112" y="3140968"/>
            <a:ext cx="1368152" cy="1368152"/>
          </a:xfrm>
          <a:prstGeom prst="flowChartConnector">
            <a:avLst/>
          </a:prstGeom>
          <a:solidFill>
            <a:srgbClr val="92D05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4" name="文字方塊 13"/>
          <p:cNvSpPr txBox="1"/>
          <p:nvPr/>
        </p:nvSpPr>
        <p:spPr>
          <a:xfrm>
            <a:off x="5652120" y="3501008"/>
            <a:ext cx="12241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400" dirty="0">
                <a:solidFill>
                  <a:schemeClr val="bg1"/>
                </a:solidFill>
              </a:rPr>
              <a:t>貿易商</a:t>
            </a:r>
          </a:p>
        </p:txBody>
      </p:sp>
      <p:sp>
        <p:nvSpPr>
          <p:cNvPr id="15" name="流程圖: 接點 14"/>
          <p:cNvSpPr/>
          <p:nvPr/>
        </p:nvSpPr>
        <p:spPr bwMode="auto">
          <a:xfrm>
            <a:off x="6804248" y="1844824"/>
            <a:ext cx="1296144" cy="1224136"/>
          </a:xfrm>
          <a:prstGeom prst="flowChartConnector">
            <a:avLst/>
          </a:prstGeom>
          <a:solidFill>
            <a:srgbClr val="0070C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TW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16" name="文字方塊 15"/>
          <p:cNvSpPr txBox="1"/>
          <p:nvPr/>
        </p:nvSpPr>
        <p:spPr>
          <a:xfrm>
            <a:off x="6948264" y="2204864"/>
            <a:ext cx="108012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200" dirty="0">
                <a:solidFill>
                  <a:schemeClr val="bg1"/>
                </a:solidFill>
              </a:rPr>
              <a:t>小農戶</a:t>
            </a:r>
            <a:endParaRPr lang="zh-TW" altLang="en-US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Oxfam Colour Palette">
      <a:dk1>
        <a:srgbClr val="000000"/>
      </a:dk1>
      <a:lt1>
        <a:srgbClr val="FFFFFF"/>
      </a:lt1>
      <a:dk2>
        <a:srgbClr val="0C884A"/>
      </a:dk2>
      <a:lt2>
        <a:srgbClr val="61A534"/>
      </a:lt2>
      <a:accent1>
        <a:srgbClr val="F16422"/>
      </a:accent1>
      <a:accent2>
        <a:srgbClr val="E70052"/>
      </a:accent2>
      <a:accent3>
        <a:srgbClr val="630235"/>
      </a:accent3>
      <a:accent4>
        <a:srgbClr val="E43989"/>
      </a:accent4>
      <a:accent5>
        <a:srgbClr val="53297D"/>
      </a:accent5>
      <a:accent6>
        <a:srgbClr val="0B9CDA"/>
      </a:accent6>
      <a:hlink>
        <a:srgbClr val="0000E1"/>
      </a:hlink>
      <a:folHlink>
        <a:srgbClr val="7030A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5">
            <a:lumMod val="60000"/>
            <a:lumOff val="40000"/>
          </a:schemeClr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100" b="1" i="0" u="none" strike="noStrike" cap="none" normalizeH="0" baseline="0" dirty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3">
        <a:dk1>
          <a:srgbClr val="000000"/>
        </a:dk1>
        <a:lt1>
          <a:srgbClr val="FFFFFF"/>
        </a:lt1>
        <a:dk2>
          <a:srgbClr val="61A534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14">
        <a:dk1>
          <a:srgbClr val="000000"/>
        </a:dk1>
        <a:lt1>
          <a:srgbClr val="FFFFFF"/>
        </a:lt1>
        <a:dk2>
          <a:srgbClr val="61A534"/>
        </a:dk2>
        <a:lt2>
          <a:srgbClr val="009A4C"/>
        </a:lt2>
        <a:accent1>
          <a:srgbClr val="53297D"/>
        </a:accent1>
        <a:accent2>
          <a:srgbClr val="E43989"/>
        </a:accent2>
        <a:accent3>
          <a:srgbClr val="FFFFFF"/>
        </a:accent3>
        <a:accent4>
          <a:srgbClr val="000000"/>
        </a:accent4>
        <a:accent5>
          <a:srgbClr val="B3ACBF"/>
        </a:accent5>
        <a:accent6>
          <a:srgbClr val="CF337C"/>
        </a:accent6>
        <a:hlink>
          <a:srgbClr val="630235"/>
        </a:hlink>
        <a:folHlink>
          <a:srgbClr val="F1642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>
  <documentManagement>
    <Language xmlns="http://schemas.microsoft.com/sharepoint/v3">
      <Value>English</Value>
    </Language>
    <_DCDateCreated xmlns="http://schemas.microsoft.com/sharepoint/v3/fields">2012-12-19T16:00:00+00:00</_DCDateCreated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156D4F5D38F17409F6CEEA530808947" ma:contentTypeVersion="5" ma:contentTypeDescription="Create a new document." ma:contentTypeScope="" ma:versionID="3ca05741d54770a2d7228e418770dc8c">
  <xsd:schema xmlns:xsd="http://www.w3.org/2001/XMLSchema" xmlns:p="http://schemas.microsoft.com/office/2006/metadata/properties" xmlns:ns1="http://schemas.microsoft.com/sharepoint/v3" xmlns:ns2="http://schemas.microsoft.com/sharepoint/v3/fields" targetNamespace="http://schemas.microsoft.com/office/2006/metadata/properties" ma:root="true" ma:fieldsID="60ffd6a28748f3adb2503fcd5ead7edc" ns1:_="" ns2:_="">
    <xsd:import namespace="http://schemas.microsoft.com/sharepoint/v3"/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DCDateCreated" minOccurs="0"/>
                <xsd:element ref="ns1:Language" minOccurs="0"/>
              </xsd:all>
            </xsd:complexType>
          </xsd:element>
        </xsd:sequence>
      </xsd:complexType>
    </xsd:element>
  </xsd:schema>
  <xsd:schema xmlns:xsd="http://www.w3.org/2001/XMLSchema" xmlns:dms="http://schemas.microsoft.com/office/2006/documentManagement/types" targetNamespace="http://schemas.microsoft.com/sharepoint/v3" elementFormDefault="qualified">
    <xsd:import namespace="http://schemas.microsoft.com/office/2006/documentManagement/types"/>
    <xsd:element name="Language" ma:index="3" nillable="true" ma:displayName="Language" ma:default="English" ma:internalName="Language" ma:requiredMultiChoice="true">
      <xsd:complexType>
        <xsd:complexContent>
          <xsd:extension base="dms:MultiChoice">
            <xsd:sequence>
              <xsd:element name="Value" maxOccurs="unbounded" minOccurs="0" nillable="true">
                <xsd:simpleType>
                  <xsd:restriction base="dms:Choice">
                    <xsd:enumeration value="Chinese (Hong Kong S.A.R.)"/>
                    <xsd:enumeration value="Chinese (People's Republic of China)"/>
                    <xsd:enumeration value="English"/>
                    <xsd:enumeration value="Vietnamese (Vietnam)"/>
                  </xsd:restriction>
                </xsd:simpleType>
              </xsd:element>
            </xsd:sequence>
          </xsd:extension>
        </xsd:complexContent>
      </xsd:complexType>
    </xsd:element>
  </xsd:schema>
  <xsd:schema xmlns:xsd="http://www.w3.org/2001/XMLSchema" xmlns:dms="http://schemas.microsoft.com/office/2006/documentManagement/types" targetNamespace="http://schemas.microsoft.com/sharepoint/v3/fields" elementFormDefault="qualified">
    <xsd:import namespace="http://schemas.microsoft.com/office/2006/documentManagement/types"/>
    <xsd:element name="_DCDateCreated" ma:index="2" nillable="true" ma:displayName="Date Created" ma:default="[today]" ma:description="The date on which this resource was created" ma:format="DateOnly" ma:internalName="_DCDateCreated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office/internal/2005/internalDocumentation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 ma:index="4" ma:displayName="Comments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lastPrinted" minOccurs="0" maxOccurs="1" type="xsd:dateTime"/>
        <xsd:element name="contentStatus" minOccurs="0" maxOccurs="1" type="xsd:string"/>
      </xsd:all>
    </xsd:complexType>
  </xsd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F336A6-8434-4173-A9AC-6CA14EDABC3E}">
  <ds:schemaRefs>
    <ds:schemaRef ds:uri="http://schemas.microsoft.com/sharepoint/v3/fields"/>
    <ds:schemaRef ds:uri="http://schemas.microsoft.com/office/2006/metadata/properties"/>
    <ds:schemaRef ds:uri="http://purl.org/dc/elements/1.1/"/>
    <ds:schemaRef ds:uri="http://schemas.microsoft.com/office/2006/documentManagement/types"/>
    <ds:schemaRef ds:uri="http://purl.org/dc/terms/"/>
    <ds:schemaRef ds:uri="http://purl.org/dc/dcmitype/"/>
    <ds:schemaRef ds:uri="http://schemas.openxmlformats.org/package/2006/metadata/core-properties"/>
    <ds:schemaRef ds:uri="http://schemas.microsoft.com/sharepoint/v3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C03D4941-7304-491C-A8A1-F8AA66E8A8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sharepoint/v3/fields"/>
    <ds:schemaRef ds:uri="http://schemas.microsoft.com/office/2006/documentManagement/types"/>
    <ds:schemaRef ds:uri="http://schemas.openxmlformats.org/package/2006/metadata/core-properties"/>
    <ds:schemaRef ds:uri="http://purl.org/dc/elements/1.1/"/>
    <ds:schemaRef ds:uri="http://purl.org/dc/terms/"/>
    <ds:schemaRef ds:uri="http://schemas.microsoft.com/office/internal/2005/internalDocumentation"/>
  </ds:schemaRefs>
</ds:datastoreItem>
</file>

<file path=customXml/itemProps3.xml><?xml version="1.0" encoding="utf-8"?>
<ds:datastoreItem xmlns:ds="http://schemas.openxmlformats.org/officeDocument/2006/customXml" ds:itemID="{CCA84E88-2B45-460D-9EC9-4CC888C95DD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1025</Words>
  <Application>Microsoft Office PowerPoint</Application>
  <PresentationFormat>如螢幕大小 (4:3)</PresentationFormat>
  <Paragraphs>107</Paragraphs>
  <Slides>23</Slides>
  <Notes>12</Notes>
  <HiddenSlides>0</HiddenSlides>
  <MMClips>0</MMClips>
  <ScaleCrop>false</ScaleCrop>
  <HeadingPairs>
    <vt:vector size="6" baseType="variant">
      <vt:variant>
        <vt:lpstr>使用字型</vt:lpstr>
      </vt:variant>
      <vt:variant>
        <vt:i4>5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23</vt:i4>
      </vt:variant>
    </vt:vector>
  </HeadingPairs>
  <TitlesOfParts>
    <vt:vector size="29" baseType="lpstr">
      <vt:lpstr>Oxfam Global Headline</vt:lpstr>
      <vt:lpstr>Oxfam Global Headline Regular</vt:lpstr>
      <vt:lpstr>新細明體</vt:lpstr>
      <vt:lpstr>Arial</vt:lpstr>
      <vt:lpstr>Calibri</vt:lpstr>
      <vt:lpstr>Default Design</vt:lpstr>
      <vt:lpstr>PowerPoint 簡報</vt:lpstr>
      <vt:lpstr>PowerPoint 簡報</vt:lpstr>
      <vt:lpstr>PowerPoint 簡報</vt:lpstr>
      <vt:lpstr>PowerPoint 簡報</vt:lpstr>
      <vt:lpstr>為何小農總是吃不飽?</vt:lpstr>
      <vt:lpstr>你知道日常接觸的食品背後的集團嗎？</vt:lpstr>
      <vt:lpstr>Big Ten 全球十大食品公司</vt:lpstr>
      <vt:lpstr> 不公平的食物供應鏈</vt:lpstr>
      <vt:lpstr> 不公平的食物供應鏈</vt:lpstr>
      <vt:lpstr>例子：低收入的可可豆農民</vt:lpstr>
      <vt:lpstr>PowerPoint 簡報</vt:lpstr>
      <vt:lpstr>PowerPoint 簡報</vt:lpstr>
      <vt:lpstr>認清「品牌背後」</vt:lpstr>
      <vt:lpstr>為十大公司評分</vt:lpstr>
      <vt:lpstr>2015年3月公布評分</vt:lpstr>
      <vt:lpstr> 更進一步：消費者行動</vt:lpstr>
      <vt:lpstr> 改變企業政策</vt:lpstr>
      <vt:lpstr>成果</vt:lpstr>
      <vt:lpstr>PowerPoint 簡報</vt:lpstr>
      <vt:lpstr>PowerPoint 簡報</vt:lpstr>
      <vt:lpstr>www.behindthebrands.org</vt:lpstr>
      <vt:lpstr>cyberschool.oxfam.org.hk</vt:lpstr>
      <vt:lpstr>PowerPoint 簡報</vt:lpstr>
    </vt:vector>
  </TitlesOfParts>
  <Company>OXFAM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Template20121220 (2007 version) - Use this if your PC has Powerpoint 2007</dc:title>
  <dc:creator>Administrator</dc:creator>
  <cp:lastModifiedBy>Polly LEUNG</cp:lastModifiedBy>
  <cp:revision>594</cp:revision>
  <dcterms:created xsi:type="dcterms:W3CDTF">2012-06-04T14:40:36Z</dcterms:created>
  <dcterms:modified xsi:type="dcterms:W3CDTF">2019-05-15T07:31:01Z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0x0101007156D4F5D38F17409F6CEEA530808947</vt:lpwstr>
  </property>
</Properties>
</file>